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09D-18D9-A949-A6EE-0F9D5FBA5114}" type="datetimeFigureOut">
              <a:rPr lang="it-IT" smtClean="0"/>
              <a:t>26-04-2010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9AE1-B8F5-C04A-833C-4B17488001E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09D-18D9-A949-A6EE-0F9D5FBA5114}" type="datetimeFigureOut">
              <a:rPr lang="it-IT" smtClean="0"/>
              <a:t>26-04-2010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9AE1-B8F5-C04A-833C-4B17488001E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09D-18D9-A949-A6EE-0F9D5FBA5114}" type="datetimeFigureOut">
              <a:rPr lang="it-IT" smtClean="0"/>
              <a:t>26-04-2010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9AE1-B8F5-C04A-833C-4B17488001E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09D-18D9-A949-A6EE-0F9D5FBA5114}" type="datetimeFigureOut">
              <a:rPr lang="it-IT" smtClean="0"/>
              <a:t>26-04-2010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9AE1-B8F5-C04A-833C-4B17488001E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09D-18D9-A949-A6EE-0F9D5FBA5114}" type="datetimeFigureOut">
              <a:rPr lang="it-IT" smtClean="0"/>
              <a:t>26-04-2010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9AE1-B8F5-C04A-833C-4B17488001E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09D-18D9-A949-A6EE-0F9D5FBA5114}" type="datetimeFigureOut">
              <a:rPr lang="it-IT" smtClean="0"/>
              <a:t>26-04-2010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9AE1-B8F5-C04A-833C-4B17488001E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09D-18D9-A949-A6EE-0F9D5FBA5114}" type="datetimeFigureOut">
              <a:rPr lang="it-IT" smtClean="0"/>
              <a:t>26-04-2010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9AE1-B8F5-C04A-833C-4B17488001E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09D-18D9-A949-A6EE-0F9D5FBA5114}" type="datetimeFigureOut">
              <a:rPr lang="it-IT" smtClean="0"/>
              <a:t>26-04-2010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9AE1-B8F5-C04A-833C-4B17488001E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09D-18D9-A949-A6EE-0F9D5FBA5114}" type="datetimeFigureOut">
              <a:rPr lang="it-IT" smtClean="0"/>
              <a:t>26-04-2010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9AE1-B8F5-C04A-833C-4B17488001E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09D-18D9-A949-A6EE-0F9D5FBA5114}" type="datetimeFigureOut">
              <a:rPr lang="it-IT" smtClean="0"/>
              <a:t>26-04-2010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9AE1-B8F5-C04A-833C-4B17488001E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009D-18D9-A949-A6EE-0F9D5FBA5114}" type="datetimeFigureOut">
              <a:rPr lang="it-IT" smtClean="0"/>
              <a:t>26-04-2010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9AE1-B8F5-C04A-833C-4B17488001EF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009D-18D9-A949-A6EE-0F9D5FBA5114}" type="datetimeFigureOut">
              <a:rPr lang="it-IT" smtClean="0"/>
              <a:t>26-04-2010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9AE1-B8F5-C04A-833C-4B17488001EF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626102" y="333375"/>
            <a:ext cx="3957383" cy="73866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400" b="1" dirty="0"/>
              <a:t>Le </a:t>
            </a:r>
            <a:r>
              <a:rPr lang="it-IT" sz="1400" b="1" dirty="0" err="1"/>
              <a:t>6</a:t>
            </a:r>
            <a:r>
              <a:rPr lang="it-IT" sz="1400" b="1" dirty="0"/>
              <a:t> principali alterazioni di una cellula neoplastica</a:t>
            </a:r>
          </a:p>
          <a:p>
            <a:pPr algn="ctr"/>
            <a:r>
              <a:rPr lang="it-IT" sz="1400" b="1" dirty="0"/>
              <a:t>maligna</a:t>
            </a:r>
          </a:p>
          <a:p>
            <a:pPr algn="ctr"/>
            <a:r>
              <a:rPr lang="it-IT" sz="1400" b="1" dirty="0"/>
              <a:t>(</a:t>
            </a:r>
            <a:r>
              <a:rPr lang="it-IT" sz="1400" b="1" dirty="0" err="1"/>
              <a:t>Hanahan</a:t>
            </a:r>
            <a:r>
              <a:rPr lang="it-IT" sz="1400" b="1" dirty="0"/>
              <a:t> e </a:t>
            </a:r>
            <a:r>
              <a:rPr lang="it-IT" sz="1400" b="1" dirty="0" err="1"/>
              <a:t>Weiberg</a:t>
            </a:r>
            <a:r>
              <a:rPr lang="it-IT" sz="1400" b="1" dirty="0"/>
              <a:t> </a:t>
            </a:r>
            <a:r>
              <a:rPr lang="it-IT" sz="1400" b="1" dirty="0" err="1"/>
              <a:t>Cell</a:t>
            </a:r>
            <a:r>
              <a:rPr lang="it-IT" sz="1400" b="1" dirty="0"/>
              <a:t> 100:57-70, 2000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643438" y="1125538"/>
            <a:ext cx="3932237" cy="4572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it-IT" sz="1200" b="1"/>
              <a:t>Autosufficienza nella generazione di segnali </a:t>
            </a:r>
          </a:p>
          <a:p>
            <a:pPr marL="457200" indent="-457200"/>
            <a:r>
              <a:rPr lang="it-IT" sz="1200" b="1"/>
              <a:t>implicati nella proliferazione cellulare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4572000" y="1773238"/>
            <a:ext cx="4319588" cy="63976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1200" b="1"/>
              <a:t>2. Ridotta sensibilità a segnali implicati nella inibizione </a:t>
            </a:r>
          </a:p>
          <a:p>
            <a:r>
              <a:rPr lang="it-IT" sz="1200" b="1"/>
              <a:t>della proliferazione cellulare</a:t>
            </a:r>
          </a:p>
          <a:p>
            <a:endParaRPr lang="it-IT" sz="1200" b="1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643438" y="2492375"/>
            <a:ext cx="1606550" cy="2746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b="1"/>
              <a:t>3. Ridotta apoptosi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624388" y="2951163"/>
            <a:ext cx="2668587" cy="27463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b="1"/>
              <a:t>4. Potenziale replicativo illimitato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4624388" y="3525838"/>
            <a:ext cx="3665537" cy="27463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b="1"/>
              <a:t>5. Capacità di indurre la neoformazione di vasi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643438" y="4029075"/>
            <a:ext cx="3989387" cy="2746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b="1"/>
              <a:t>6. Capacità di invadere il tessuto e dare metastasi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716463" y="4437063"/>
            <a:ext cx="3776662" cy="466725"/>
          </a:xfrm>
          <a:prstGeom prst="rect">
            <a:avLst/>
          </a:prstGeom>
          <a:solidFill>
            <a:srgbClr val="FF99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b="1"/>
              <a:t>7. Capacità di indurre il reclutamento di cellule </a:t>
            </a:r>
          </a:p>
          <a:p>
            <a:r>
              <a:rPr lang="it-IT" sz="1200" b="1"/>
              <a:t>infiammatorie delle difese innate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55013" y="817102"/>
            <a:ext cx="204124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COS’E’ UN TUMORE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animBg="1"/>
      <p:bldP spid="25609" grpId="0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MARCATORI TUMORALI</a:t>
            </a:r>
            <a:endParaRPr lang="it-IT" dirty="0"/>
          </a:p>
        </p:txBody>
      </p:sp>
      <p:sp>
        <p:nvSpPr>
          <p:cNvPr id="8" name="Sottotitol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charset="2"/>
              <a:buChar char="Ø"/>
            </a:pPr>
            <a:r>
              <a:rPr lang="it-IT" dirty="0" smtClean="0"/>
              <a:t>Antigeni </a:t>
            </a:r>
            <a:r>
              <a:rPr lang="it-IT" dirty="0" err="1" smtClean="0"/>
              <a:t>oncofetali</a:t>
            </a:r>
            <a:endParaRPr lang="it-IT" dirty="0" smtClean="0"/>
          </a:p>
          <a:p>
            <a:pPr algn="just">
              <a:buFont typeface="Wingdings" charset="2"/>
              <a:buChar char="Ø"/>
            </a:pPr>
            <a:r>
              <a:rPr lang="it-IT" dirty="0" smtClean="0"/>
              <a:t>Antigeni associati ai tumori</a:t>
            </a:r>
          </a:p>
          <a:p>
            <a:pPr algn="just">
              <a:buFont typeface="Wingdings" charset="2"/>
              <a:buChar char="Ø"/>
            </a:pPr>
            <a:r>
              <a:rPr lang="it-IT" dirty="0" smtClean="0"/>
              <a:t>Ormoni secreti dai tumori</a:t>
            </a:r>
          </a:p>
          <a:p>
            <a:pPr algn="just">
              <a:buFont typeface="Wingdings" charset="2"/>
              <a:buChar char="Ø"/>
            </a:pPr>
            <a:r>
              <a:rPr lang="it-IT" dirty="0" smtClean="0"/>
              <a:t>Proteine secrete dai tumori</a:t>
            </a:r>
          </a:p>
          <a:p>
            <a:pPr algn="just">
              <a:buFont typeface="Wingdings" charset="2"/>
              <a:buChar char="Ø"/>
            </a:pPr>
            <a:r>
              <a:rPr lang="it-IT" dirty="0" smtClean="0"/>
              <a:t>Enzimi secreti dai tumori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Principali marcatori tumorali</a:t>
            </a:r>
            <a:endParaRPr lang="it-IT" dirty="0"/>
          </a:p>
        </p:txBody>
      </p:sp>
      <p:sp>
        <p:nvSpPr>
          <p:cNvPr id="18" name="Segnaposto contenuto 17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9835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1400" dirty="0" err="1" smtClean="0">
                <a:solidFill>
                  <a:srgbClr val="FF0000"/>
                </a:solidFill>
              </a:rPr>
              <a:t>Alfa-fetoproteina</a:t>
            </a:r>
            <a:r>
              <a:rPr lang="it-IT" sz="1400" dirty="0" smtClean="0">
                <a:solidFill>
                  <a:srgbClr val="FF0000"/>
                </a:solidFill>
              </a:rPr>
              <a:t> / gonadotropina </a:t>
            </a:r>
            <a:r>
              <a:rPr lang="it-IT" sz="1400" dirty="0" err="1" smtClean="0">
                <a:solidFill>
                  <a:srgbClr val="FF0000"/>
                </a:solidFill>
              </a:rPr>
              <a:t>corionica</a:t>
            </a:r>
            <a:r>
              <a:rPr lang="it-IT" sz="1400" dirty="0" smtClean="0">
                <a:solidFill>
                  <a:srgbClr val="FF0000"/>
                </a:solidFill>
              </a:rPr>
              <a:t> umana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1400" dirty="0" smtClean="0">
                <a:solidFill>
                  <a:srgbClr val="FF0000"/>
                </a:solidFill>
              </a:rPr>
              <a:t>CA-125</a:t>
            </a:r>
          </a:p>
          <a:p>
            <a:pPr>
              <a:buNone/>
            </a:pPr>
            <a:endParaRPr lang="it-IT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1400" dirty="0" smtClean="0">
                <a:solidFill>
                  <a:srgbClr val="FF0000"/>
                </a:solidFill>
              </a:rPr>
              <a:t>CA-15.</a:t>
            </a:r>
            <a:r>
              <a:rPr lang="it-IT" sz="1400" dirty="0" err="1" smtClean="0">
                <a:solidFill>
                  <a:srgbClr val="FF0000"/>
                </a:solidFill>
              </a:rPr>
              <a:t>3</a:t>
            </a:r>
            <a:r>
              <a:rPr lang="it-IT" sz="1400" dirty="0" smtClean="0">
                <a:solidFill>
                  <a:srgbClr val="FF0000"/>
                </a:solidFill>
              </a:rPr>
              <a:t> /MCA</a:t>
            </a:r>
          </a:p>
          <a:p>
            <a:pPr>
              <a:buNone/>
            </a:pPr>
            <a:endParaRPr lang="it-IT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1400" dirty="0" smtClean="0">
                <a:solidFill>
                  <a:srgbClr val="FF0000"/>
                </a:solidFill>
              </a:rPr>
              <a:t>PSA (</a:t>
            </a:r>
            <a:r>
              <a:rPr lang="it-IT" sz="1400" dirty="0" err="1" smtClean="0">
                <a:solidFill>
                  <a:srgbClr val="FF0000"/>
                </a:solidFill>
              </a:rPr>
              <a:t>prostatic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specific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 err="1" smtClean="0">
                <a:solidFill>
                  <a:srgbClr val="FF0000"/>
                </a:solidFill>
              </a:rPr>
              <a:t>antigen</a:t>
            </a:r>
            <a:r>
              <a:rPr lang="it-IT" sz="1400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it-IT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1400" dirty="0" smtClean="0">
                <a:solidFill>
                  <a:srgbClr val="FF0000"/>
                </a:solidFill>
              </a:rPr>
              <a:t>Antigene </a:t>
            </a:r>
            <a:r>
              <a:rPr lang="it-IT" sz="1400" dirty="0" err="1" smtClean="0">
                <a:solidFill>
                  <a:srgbClr val="FF0000"/>
                </a:solidFill>
              </a:rPr>
              <a:t>carcinoembrionario</a:t>
            </a:r>
            <a:r>
              <a:rPr lang="it-IT" sz="1400" dirty="0" smtClean="0">
                <a:solidFill>
                  <a:srgbClr val="FF0000"/>
                </a:solidFill>
              </a:rPr>
              <a:t> (CEA)</a:t>
            </a:r>
          </a:p>
          <a:p>
            <a:pPr>
              <a:buNone/>
            </a:pPr>
            <a:endParaRPr lang="it-IT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1400" dirty="0" err="1" smtClean="0">
                <a:solidFill>
                  <a:srgbClr val="FF0000"/>
                </a:solidFill>
              </a:rPr>
              <a:t>Alfa-fetoproteina</a:t>
            </a:r>
            <a:endParaRPr lang="it-IT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1400" dirty="0" smtClean="0">
                <a:solidFill>
                  <a:srgbClr val="FF0000"/>
                </a:solidFill>
              </a:rPr>
              <a:t>Catecolamine</a:t>
            </a:r>
          </a:p>
          <a:p>
            <a:pPr>
              <a:buNone/>
            </a:pPr>
            <a:endParaRPr lang="it-IT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1400" dirty="0" smtClean="0">
                <a:solidFill>
                  <a:srgbClr val="FF0000"/>
                </a:solidFill>
              </a:rPr>
              <a:t>Calcitonina</a:t>
            </a:r>
          </a:p>
          <a:p>
            <a:pPr>
              <a:buNone/>
            </a:pPr>
            <a:r>
              <a:rPr lang="it-IT" sz="1400" dirty="0" err="1" smtClean="0">
                <a:solidFill>
                  <a:srgbClr val="FF0000"/>
                </a:solidFill>
              </a:rPr>
              <a:t>Tireoglobulina</a:t>
            </a:r>
            <a:endParaRPr lang="it-IT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1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1400" dirty="0" smtClean="0">
                <a:solidFill>
                  <a:srgbClr val="FF0000"/>
                </a:solidFill>
              </a:rPr>
              <a:t>Ormoni specifici</a:t>
            </a:r>
          </a:p>
          <a:p>
            <a:pPr>
              <a:buNone/>
            </a:pPr>
            <a:r>
              <a:rPr lang="it-IT" sz="1400" dirty="0" smtClean="0">
                <a:solidFill>
                  <a:srgbClr val="FF0000"/>
                </a:solidFill>
              </a:rPr>
              <a:t>Paraproteina</a:t>
            </a: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endParaRPr lang="it-IT" sz="1400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83584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Cancro del testicolo e altri tumori delle cellule germinali</a:t>
            </a:r>
          </a:p>
          <a:p>
            <a:endParaRPr lang="it-IT" dirty="0"/>
          </a:p>
          <a:p>
            <a:r>
              <a:rPr lang="it-IT" dirty="0" smtClean="0"/>
              <a:t>Cancro dell’ovaio</a:t>
            </a:r>
          </a:p>
          <a:p>
            <a:endParaRPr lang="it-IT" dirty="0" smtClean="0"/>
          </a:p>
          <a:p>
            <a:r>
              <a:rPr lang="it-IT" dirty="0" smtClean="0"/>
              <a:t>Cancro della mammella</a:t>
            </a:r>
          </a:p>
          <a:p>
            <a:endParaRPr lang="it-IT" dirty="0" smtClean="0"/>
          </a:p>
          <a:p>
            <a:r>
              <a:rPr lang="it-IT" dirty="0" smtClean="0"/>
              <a:t>Cancro della prostata</a:t>
            </a:r>
          </a:p>
          <a:p>
            <a:endParaRPr lang="it-IT" dirty="0" smtClean="0"/>
          </a:p>
          <a:p>
            <a:r>
              <a:rPr lang="it-IT" dirty="0" smtClean="0"/>
              <a:t>Cancro del tratto gastroenterico</a:t>
            </a:r>
          </a:p>
          <a:p>
            <a:endParaRPr lang="it-IT" dirty="0" smtClean="0"/>
          </a:p>
          <a:p>
            <a:r>
              <a:rPr lang="it-IT" dirty="0" smtClean="0"/>
              <a:t>Cancri del fegato</a:t>
            </a:r>
          </a:p>
          <a:p>
            <a:endParaRPr lang="it-IT" dirty="0" smtClean="0"/>
          </a:p>
          <a:p>
            <a:r>
              <a:rPr lang="it-IT" dirty="0" smtClean="0"/>
              <a:t>Neuroblastoma/</a:t>
            </a:r>
            <a:r>
              <a:rPr lang="it-IT" dirty="0" err="1" smtClean="0"/>
              <a:t>feocromocitoma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Cancro della tiroide:</a:t>
            </a:r>
          </a:p>
          <a:p>
            <a:pPr>
              <a:buFontTx/>
              <a:buChar char="-"/>
            </a:pPr>
            <a:r>
              <a:rPr lang="it-IT" dirty="0" smtClean="0"/>
              <a:t>midollare	</a:t>
            </a:r>
          </a:p>
          <a:p>
            <a:pPr>
              <a:buFontTx/>
              <a:buChar char="-"/>
            </a:pPr>
            <a:r>
              <a:rPr lang="it-IT" dirty="0" smtClean="0"/>
              <a:t>differenziato	</a:t>
            </a:r>
          </a:p>
          <a:p>
            <a:pPr>
              <a:buFontTx/>
              <a:buChar char="-"/>
            </a:pPr>
            <a:endParaRPr lang="it-IT" dirty="0" smtClean="0"/>
          </a:p>
          <a:p>
            <a:r>
              <a:rPr lang="it-IT" dirty="0" smtClean="0"/>
              <a:t>Tumori delle </a:t>
            </a:r>
            <a:r>
              <a:rPr lang="it-IT" dirty="0" err="1" smtClean="0"/>
              <a:t>gh</a:t>
            </a:r>
            <a:r>
              <a:rPr lang="it-IT" dirty="0" smtClean="0"/>
              <a:t>. </a:t>
            </a:r>
            <a:r>
              <a:rPr lang="it-IT" dirty="0"/>
              <a:t>e</a:t>
            </a:r>
            <a:r>
              <a:rPr lang="it-IT" dirty="0" smtClean="0"/>
              <a:t>ndocrine</a:t>
            </a:r>
          </a:p>
          <a:p>
            <a:r>
              <a:rPr lang="it-IT" dirty="0" smtClean="0"/>
              <a:t>Mieloma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a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589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6"/>
          <p:cNvPicPr>
            <a:picLocks noChangeAspect="1" noChangeArrowheads="1"/>
          </p:cNvPicPr>
          <p:nvPr/>
        </p:nvPicPr>
        <p:blipFill>
          <a:blip r:embed="rId2"/>
          <a:srcRect l="1904"/>
          <a:stretch>
            <a:fillRect/>
          </a:stretch>
        </p:blipFill>
        <p:spPr bwMode="auto">
          <a:xfrm>
            <a:off x="76200" y="36513"/>
            <a:ext cx="7848600" cy="6596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186</Words>
  <Application>Microsoft Macintosh PowerPoint</Application>
  <PresentationFormat>Presentazione su schermo (4:3)</PresentationFormat>
  <Paragraphs>62</Paragraphs>
  <Slides>6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MARCATORI TUMORALI</vt:lpstr>
      <vt:lpstr>Principali marcatori tumorali</vt:lpstr>
      <vt:lpstr>Diapositiva 5</vt:lpstr>
      <vt:lpstr>Diapositiva 6</vt:lpstr>
    </vt:vector>
  </TitlesOfParts>
  <Company>University of Verona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Giorgio Berton</dc:creator>
  <cp:lastModifiedBy>Giorgio Berton</cp:lastModifiedBy>
  <cp:revision>1</cp:revision>
  <dcterms:created xsi:type="dcterms:W3CDTF">2010-04-26T11:49:50Z</dcterms:created>
  <dcterms:modified xsi:type="dcterms:W3CDTF">2010-04-26T12:32:41Z</dcterms:modified>
</cp:coreProperties>
</file>