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Default Extension="jpeg" ContentType="image/jpeg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Default Extension="doc" ContentType="application/msword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>
    <p:restoredLeft sz="15620"/>
    <p:restoredTop sz="94660"/>
  </p:normalViewPr>
  <p:slideViewPr>
    <p:cSldViewPr snapToGrid="0" snapToObjects="1">
      <p:cViewPr varScale="1">
        <p:scale>
          <a:sx n="122" d="100"/>
          <a:sy n="122" d="100"/>
        </p:scale>
        <p:origin x="-20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ict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F302-8CC5-5349-B59D-ED94DFC9E9CA}" type="datetimeFigureOut">
              <a:rPr lang="it-IT" smtClean="0"/>
              <a:pPr/>
              <a:t>22-05-2012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5C1D7-C30E-8F41-896C-675402660CF9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bloodjournal.hematologylibrary.org/content/vol109/issue12/images/large/zh80120704720001.jpeg" TargetMode="Externa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jem.org/content/vol203/issue3/images/large/493fig1.jpeg" TargetMode="External"/><Relationship Id="rId3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jem.org/content/vol203/issue3/images/large/493fig2.jpeg" TargetMode="External"/><Relationship Id="rId3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Documento_di_Microsoft_Word_97_-_20042.doc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Documento_di_Microsoft_Word_97_-_20041.doc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844675"/>
            <a:ext cx="4687887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808038" y="646113"/>
            <a:ext cx="404423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TF viene sintetizzato da piastrine attivate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 descr="80%"/>
          <p:cNvSpPr>
            <a:spLocks noChangeArrowheads="1"/>
          </p:cNvSpPr>
          <p:nvPr/>
        </p:nvSpPr>
        <p:spPr bwMode="auto">
          <a:xfrm>
            <a:off x="4572000" y="4286250"/>
            <a:ext cx="1219200" cy="685800"/>
          </a:xfrm>
          <a:prstGeom prst="rect">
            <a:avLst/>
          </a:prstGeom>
          <a:pattFill prst="pct80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79" name="Oval 3" descr="80%"/>
          <p:cNvSpPr>
            <a:spLocks noChangeArrowheads="1"/>
          </p:cNvSpPr>
          <p:nvPr/>
        </p:nvSpPr>
        <p:spPr bwMode="auto">
          <a:xfrm>
            <a:off x="4545013" y="3617913"/>
            <a:ext cx="1219200" cy="685800"/>
          </a:xfrm>
          <a:prstGeom prst="ellipse">
            <a:avLst/>
          </a:prstGeom>
          <a:pattFill prst="pct80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786313" y="3781425"/>
            <a:ext cx="854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IXa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0" y="4457700"/>
            <a:ext cx="11255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VIIIa</a:t>
            </a: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5791200" y="400050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5791200" y="3829050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V="1">
            <a:off x="5791200" y="3943350"/>
            <a:ext cx="4064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6197600" y="3829050"/>
            <a:ext cx="14605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latin typeface="Times New Roman" charset="0"/>
              </a:rPr>
              <a:t>FOSFOLIPIDI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6197600" y="914400"/>
            <a:ext cx="0" cy="48577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7" name="Oval 11" descr="80%"/>
          <p:cNvSpPr>
            <a:spLocks noChangeArrowheads="1"/>
          </p:cNvSpPr>
          <p:nvPr/>
        </p:nvSpPr>
        <p:spPr bwMode="auto">
          <a:xfrm>
            <a:off x="1727200" y="2628900"/>
            <a:ext cx="1219200" cy="685800"/>
          </a:xfrm>
          <a:prstGeom prst="ellipse">
            <a:avLst/>
          </a:prstGeom>
          <a:pattFill prst="pct80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055813" y="2794000"/>
            <a:ext cx="71913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Xa</a:t>
            </a: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1828800" y="4629150"/>
            <a:ext cx="12192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2157413" y="4794250"/>
            <a:ext cx="539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X</a:t>
            </a:r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V="1">
            <a:off x="2360613" y="3422650"/>
            <a:ext cx="0" cy="1085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2462213" y="3994150"/>
            <a:ext cx="1828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4267200" y="2343150"/>
            <a:ext cx="12192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4470400" y="2514600"/>
            <a:ext cx="8556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XIa</a:t>
            </a:r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4267200" y="1257300"/>
            <a:ext cx="12192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4470400" y="1428750"/>
            <a:ext cx="990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XIIa</a:t>
            </a:r>
          </a:p>
        </p:txBody>
      </p:sp>
      <p:sp>
        <p:nvSpPr>
          <p:cNvPr id="24597" name="Line 21"/>
          <p:cNvSpPr>
            <a:spLocks noChangeShapeType="1"/>
          </p:cNvSpPr>
          <p:nvPr/>
        </p:nvSpPr>
        <p:spPr bwMode="auto">
          <a:xfrm>
            <a:off x="4876800" y="200025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>
            <a:off x="4876800" y="3086100"/>
            <a:ext cx="0" cy="514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599" name="Text Box 23"/>
          <p:cNvSpPr txBox="1">
            <a:spLocks noChangeArrowheads="1"/>
          </p:cNvSpPr>
          <p:nvPr/>
        </p:nvSpPr>
        <p:spPr bwMode="auto">
          <a:xfrm>
            <a:off x="711200" y="514350"/>
            <a:ext cx="348773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VIA INTRINSECA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Line 1026"/>
          <p:cNvSpPr>
            <a:spLocks noChangeShapeType="1"/>
          </p:cNvSpPr>
          <p:nvPr/>
        </p:nvSpPr>
        <p:spPr bwMode="auto">
          <a:xfrm flipH="1">
            <a:off x="2032000" y="2286000"/>
            <a:ext cx="2336800" cy="4000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3" name="Line 1027"/>
          <p:cNvSpPr>
            <a:spLocks noChangeShapeType="1"/>
          </p:cNvSpPr>
          <p:nvPr/>
        </p:nvSpPr>
        <p:spPr bwMode="auto">
          <a:xfrm flipH="1" flipV="1">
            <a:off x="4470400" y="1257300"/>
            <a:ext cx="101600" cy="914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4" name="Line 1028"/>
          <p:cNvSpPr>
            <a:spLocks noChangeShapeType="1"/>
          </p:cNvSpPr>
          <p:nvPr/>
        </p:nvSpPr>
        <p:spPr bwMode="auto">
          <a:xfrm>
            <a:off x="5994400" y="742950"/>
            <a:ext cx="0" cy="46863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5" name="Rectangle 1029"/>
          <p:cNvSpPr>
            <a:spLocks noChangeArrowheads="1"/>
          </p:cNvSpPr>
          <p:nvPr/>
        </p:nvSpPr>
        <p:spPr bwMode="auto">
          <a:xfrm>
            <a:off x="4368800" y="685800"/>
            <a:ext cx="16256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6" name="Oval 1030"/>
          <p:cNvSpPr>
            <a:spLocks noChangeArrowheads="1"/>
          </p:cNvSpPr>
          <p:nvPr/>
        </p:nvSpPr>
        <p:spPr bwMode="auto">
          <a:xfrm>
            <a:off x="4267200" y="4914900"/>
            <a:ext cx="12192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4470400" y="5086350"/>
            <a:ext cx="8556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XIa</a:t>
            </a:r>
          </a:p>
        </p:txBody>
      </p:sp>
      <p:sp>
        <p:nvSpPr>
          <p:cNvPr id="25608" name="Oval 1032"/>
          <p:cNvSpPr>
            <a:spLocks noChangeArrowheads="1"/>
          </p:cNvSpPr>
          <p:nvPr/>
        </p:nvSpPr>
        <p:spPr bwMode="auto">
          <a:xfrm>
            <a:off x="4267200" y="3829050"/>
            <a:ext cx="1219200" cy="685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09" name="Text Box 1033"/>
          <p:cNvSpPr txBox="1">
            <a:spLocks noChangeArrowheads="1"/>
          </p:cNvSpPr>
          <p:nvPr/>
        </p:nvSpPr>
        <p:spPr bwMode="auto">
          <a:xfrm>
            <a:off x="4470400" y="4000500"/>
            <a:ext cx="990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XIIa</a:t>
            </a:r>
          </a:p>
        </p:txBody>
      </p:sp>
      <p:sp>
        <p:nvSpPr>
          <p:cNvPr id="25610" name="Line 1034"/>
          <p:cNvSpPr>
            <a:spLocks noChangeShapeType="1"/>
          </p:cNvSpPr>
          <p:nvPr/>
        </p:nvSpPr>
        <p:spPr bwMode="auto">
          <a:xfrm>
            <a:off x="4876800" y="4572000"/>
            <a:ext cx="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11" name="Oval 1035" descr="Wide downward diagonal"/>
          <p:cNvSpPr>
            <a:spLocks noChangeArrowheads="1"/>
          </p:cNvSpPr>
          <p:nvPr/>
        </p:nvSpPr>
        <p:spPr bwMode="auto">
          <a:xfrm>
            <a:off x="4775200" y="2800350"/>
            <a:ext cx="1219200" cy="685800"/>
          </a:xfrm>
          <a:prstGeom prst="ellipse">
            <a:avLst/>
          </a:prstGeom>
          <a:pattFill prst="wdDnDiag">
            <a:fgClr>
              <a:srgbClr val="FFCC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4978400" y="2971800"/>
            <a:ext cx="8112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XII</a:t>
            </a:r>
          </a:p>
        </p:txBody>
      </p:sp>
      <p:sp>
        <p:nvSpPr>
          <p:cNvPr id="25613" name="Oval 1037"/>
          <p:cNvSpPr>
            <a:spLocks noChangeArrowheads="1"/>
          </p:cNvSpPr>
          <p:nvPr/>
        </p:nvSpPr>
        <p:spPr bwMode="auto">
          <a:xfrm>
            <a:off x="4368800" y="2057400"/>
            <a:ext cx="1625600" cy="342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14" name="Oval 1038" descr="Wide downward diagonal"/>
          <p:cNvSpPr>
            <a:spLocks noChangeArrowheads="1"/>
          </p:cNvSpPr>
          <p:nvPr/>
        </p:nvSpPr>
        <p:spPr bwMode="auto">
          <a:xfrm>
            <a:off x="3860800" y="1714500"/>
            <a:ext cx="2133600" cy="342900"/>
          </a:xfrm>
          <a:prstGeom prst="ellipse">
            <a:avLst/>
          </a:prstGeom>
          <a:pattFill prst="wdDnDiag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15" name="Text Box 1039"/>
          <p:cNvSpPr txBox="1">
            <a:spLocks noChangeArrowheads="1"/>
          </p:cNvSpPr>
          <p:nvPr/>
        </p:nvSpPr>
        <p:spPr bwMode="auto">
          <a:xfrm>
            <a:off x="4165600" y="1771650"/>
            <a:ext cx="16430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>
                <a:latin typeface="Times New Roman" charset="0"/>
              </a:rPr>
              <a:t>precallicreina</a:t>
            </a:r>
          </a:p>
        </p:txBody>
      </p:sp>
      <p:sp>
        <p:nvSpPr>
          <p:cNvPr id="25616" name="Text Box 1040"/>
          <p:cNvSpPr txBox="1">
            <a:spLocks noChangeArrowheads="1"/>
          </p:cNvSpPr>
          <p:nvPr/>
        </p:nvSpPr>
        <p:spPr bwMode="auto">
          <a:xfrm>
            <a:off x="4470400" y="2114550"/>
            <a:ext cx="145415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b="1">
                <a:latin typeface="Times New Roman" charset="0"/>
              </a:rPr>
              <a:t>callicreina</a:t>
            </a:r>
          </a:p>
        </p:txBody>
      </p:sp>
      <p:sp>
        <p:nvSpPr>
          <p:cNvPr id="25617" name="Line 1041"/>
          <p:cNvSpPr>
            <a:spLocks noChangeShapeType="1"/>
          </p:cNvSpPr>
          <p:nvPr/>
        </p:nvSpPr>
        <p:spPr bwMode="auto">
          <a:xfrm flipH="1">
            <a:off x="5080000" y="3486150"/>
            <a:ext cx="101600" cy="285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18" name="Line 1042"/>
          <p:cNvSpPr>
            <a:spLocks noChangeShapeType="1"/>
          </p:cNvSpPr>
          <p:nvPr/>
        </p:nvSpPr>
        <p:spPr bwMode="auto">
          <a:xfrm flipH="1">
            <a:off x="4267200" y="2457450"/>
            <a:ext cx="304800" cy="8001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19" name="Line 1043"/>
          <p:cNvSpPr>
            <a:spLocks noChangeShapeType="1"/>
          </p:cNvSpPr>
          <p:nvPr/>
        </p:nvSpPr>
        <p:spPr bwMode="auto">
          <a:xfrm>
            <a:off x="4267200" y="3257550"/>
            <a:ext cx="711200" cy="2857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20" name="AutoShape 1044"/>
          <p:cNvSpPr>
            <a:spLocks noChangeArrowheads="1"/>
          </p:cNvSpPr>
          <p:nvPr/>
        </p:nvSpPr>
        <p:spPr bwMode="auto">
          <a:xfrm flipV="1">
            <a:off x="3759200" y="1943100"/>
            <a:ext cx="508000" cy="457200"/>
          </a:xfrm>
          <a:custGeom>
            <a:avLst/>
            <a:gdLst>
              <a:gd name="T0" fmla="*/ 8366501 w 21600"/>
              <a:gd name="T1" fmla="*/ 0 h 21600"/>
              <a:gd name="T2" fmla="*/ 8366501 w 21600"/>
              <a:gd name="T3" fmla="*/ 5447115 h 21600"/>
              <a:gd name="T4" fmla="*/ 1790441 w 21600"/>
              <a:gd name="T5" fmla="*/ 9677400 h 21600"/>
              <a:gd name="T6" fmla="*/ 11947407 w 21600"/>
              <a:gd name="T7" fmla="*/ 272355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3300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21" name="Line 1045"/>
          <p:cNvSpPr>
            <a:spLocks noChangeShapeType="1"/>
          </p:cNvSpPr>
          <p:nvPr/>
        </p:nvSpPr>
        <p:spPr bwMode="auto">
          <a:xfrm flipH="1" flipV="1">
            <a:off x="3048000" y="3543300"/>
            <a:ext cx="111760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22" name="Line 1046"/>
          <p:cNvSpPr>
            <a:spLocks noChangeShapeType="1"/>
          </p:cNvSpPr>
          <p:nvPr/>
        </p:nvSpPr>
        <p:spPr bwMode="auto">
          <a:xfrm flipV="1">
            <a:off x="3048000" y="2286000"/>
            <a:ext cx="711200" cy="1257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23" name="Text Box 1047"/>
          <p:cNvSpPr txBox="1">
            <a:spLocks noChangeArrowheads="1"/>
          </p:cNvSpPr>
          <p:nvPr/>
        </p:nvSpPr>
        <p:spPr bwMode="auto">
          <a:xfrm>
            <a:off x="4267200" y="742950"/>
            <a:ext cx="17827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HMWK*</a:t>
            </a:r>
          </a:p>
        </p:txBody>
      </p:sp>
      <p:sp>
        <p:nvSpPr>
          <p:cNvPr id="25624" name="Text Box 1048"/>
          <p:cNvSpPr txBox="1">
            <a:spLocks noChangeArrowheads="1"/>
          </p:cNvSpPr>
          <p:nvPr/>
        </p:nvSpPr>
        <p:spPr bwMode="auto">
          <a:xfrm>
            <a:off x="284163" y="6008688"/>
            <a:ext cx="8677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>
                <a:latin typeface="Times New Roman" charset="0"/>
              </a:rPr>
              <a:t>* HMWK = high molecular weight kininogen (chininogeno ad alto peso molecolare)</a:t>
            </a:r>
          </a:p>
        </p:txBody>
      </p:sp>
      <p:sp>
        <p:nvSpPr>
          <p:cNvPr id="25625" name="Line 1049"/>
          <p:cNvSpPr>
            <a:spLocks noChangeShapeType="1"/>
          </p:cNvSpPr>
          <p:nvPr/>
        </p:nvSpPr>
        <p:spPr bwMode="auto">
          <a:xfrm flipH="1">
            <a:off x="2641600" y="971550"/>
            <a:ext cx="142240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26" name="Rectangle 1050"/>
          <p:cNvSpPr>
            <a:spLocks noChangeArrowheads="1"/>
          </p:cNvSpPr>
          <p:nvPr/>
        </p:nvSpPr>
        <p:spPr bwMode="auto">
          <a:xfrm>
            <a:off x="1727200" y="1085850"/>
            <a:ext cx="6096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27" name="Text Box 1051"/>
          <p:cNvSpPr txBox="1">
            <a:spLocks noChangeArrowheads="1"/>
          </p:cNvSpPr>
          <p:nvPr/>
        </p:nvSpPr>
        <p:spPr bwMode="auto">
          <a:xfrm>
            <a:off x="1320800" y="1314450"/>
            <a:ext cx="1547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>
                <a:latin typeface="Times New Roman" charset="0"/>
              </a:rPr>
              <a:t>bradichinina</a:t>
            </a:r>
          </a:p>
        </p:txBody>
      </p:sp>
      <p:sp>
        <p:nvSpPr>
          <p:cNvPr id="25628" name="Text Box 1052"/>
          <p:cNvSpPr txBox="1">
            <a:spLocks noChangeArrowheads="1"/>
          </p:cNvSpPr>
          <p:nvPr/>
        </p:nvSpPr>
        <p:spPr bwMode="auto">
          <a:xfrm>
            <a:off x="690563" y="2065338"/>
            <a:ext cx="16398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>
                <a:latin typeface="Times New Roman" charset="0"/>
              </a:rPr>
              <a:t>plasminogeno</a:t>
            </a:r>
          </a:p>
        </p:txBody>
      </p:sp>
      <p:sp>
        <p:nvSpPr>
          <p:cNvPr id="25629" name="Text Box 1053"/>
          <p:cNvSpPr txBox="1">
            <a:spLocks noChangeArrowheads="1"/>
          </p:cNvSpPr>
          <p:nvPr/>
        </p:nvSpPr>
        <p:spPr bwMode="auto">
          <a:xfrm>
            <a:off x="812800" y="3143250"/>
            <a:ext cx="11668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400" b="1">
                <a:latin typeface="Times New Roman" charset="0"/>
              </a:rPr>
              <a:t>plasmina</a:t>
            </a:r>
          </a:p>
        </p:txBody>
      </p:sp>
      <p:sp>
        <p:nvSpPr>
          <p:cNvPr id="25630" name="Line 1054"/>
          <p:cNvSpPr>
            <a:spLocks noChangeShapeType="1"/>
          </p:cNvSpPr>
          <p:nvPr/>
        </p:nvSpPr>
        <p:spPr bwMode="auto">
          <a:xfrm>
            <a:off x="1422400" y="2400300"/>
            <a:ext cx="0" cy="742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5631" name="Text Box 1055"/>
          <p:cNvSpPr txBox="1">
            <a:spLocks noChangeArrowheads="1"/>
          </p:cNvSpPr>
          <p:nvPr/>
        </p:nvSpPr>
        <p:spPr bwMode="auto">
          <a:xfrm>
            <a:off x="304800" y="171450"/>
            <a:ext cx="83327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SISTEMA DI ATTIVAZIONE DA CONTATTO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9"/>
          <p:cNvSpPr>
            <a:spLocks noChangeShapeType="1"/>
          </p:cNvSpPr>
          <p:nvPr/>
        </p:nvSpPr>
        <p:spPr bwMode="auto">
          <a:xfrm>
            <a:off x="5927725" y="1835150"/>
            <a:ext cx="53975" cy="430371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356100" y="4652963"/>
            <a:ext cx="2720975" cy="1282700"/>
            <a:chOff x="2752" y="2484"/>
            <a:chExt cx="1714" cy="808"/>
          </a:xfrm>
        </p:grpSpPr>
        <p:sp>
          <p:nvSpPr>
            <p:cNvPr id="26646" name="Oval 2" descr="80%"/>
            <p:cNvSpPr>
              <a:spLocks noChangeArrowheads="1"/>
            </p:cNvSpPr>
            <p:nvPr/>
          </p:nvSpPr>
          <p:spPr bwMode="auto">
            <a:xfrm>
              <a:off x="2752" y="2556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47" name="Text Box 3"/>
            <p:cNvSpPr txBox="1">
              <a:spLocks noChangeArrowheads="1"/>
            </p:cNvSpPr>
            <p:nvPr/>
          </p:nvSpPr>
          <p:spPr bwMode="auto">
            <a:xfrm>
              <a:off x="2816" y="2664"/>
              <a:ext cx="4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pitchFamily="1" charset="0"/>
                </a:rPr>
                <a:t>VIIa</a:t>
              </a:r>
            </a:p>
          </p:txBody>
        </p:sp>
        <p:sp>
          <p:nvSpPr>
            <p:cNvPr id="26648" name="Line 4"/>
            <p:cNvSpPr>
              <a:spLocks noChangeShapeType="1"/>
            </p:cNvSpPr>
            <p:nvPr/>
          </p:nvSpPr>
          <p:spPr bwMode="auto">
            <a:xfrm>
              <a:off x="3520" y="2736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49" name="Line 5"/>
            <p:cNvSpPr>
              <a:spLocks noChangeShapeType="1"/>
            </p:cNvSpPr>
            <p:nvPr/>
          </p:nvSpPr>
          <p:spPr bwMode="auto">
            <a:xfrm flipV="1">
              <a:off x="3520" y="2628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50" name="Line 6"/>
            <p:cNvSpPr>
              <a:spLocks noChangeShapeType="1"/>
            </p:cNvSpPr>
            <p:nvPr/>
          </p:nvSpPr>
          <p:spPr bwMode="auto">
            <a:xfrm flipV="1">
              <a:off x="3520" y="2700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51" name="Text Box 7"/>
            <p:cNvSpPr txBox="1">
              <a:spLocks noChangeArrowheads="1"/>
            </p:cNvSpPr>
            <p:nvPr/>
          </p:nvSpPr>
          <p:spPr bwMode="auto">
            <a:xfrm>
              <a:off x="3264" y="2484"/>
              <a:ext cx="40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 b="1">
                  <a:latin typeface="Times New Roman" pitchFamily="1" charset="0"/>
                </a:rPr>
                <a:t>Ca2+</a:t>
              </a:r>
            </a:p>
          </p:txBody>
        </p:sp>
        <p:sp>
          <p:nvSpPr>
            <p:cNvPr id="26652" name="Text Box 8"/>
            <p:cNvSpPr txBox="1">
              <a:spLocks noChangeArrowheads="1"/>
            </p:cNvSpPr>
            <p:nvPr/>
          </p:nvSpPr>
          <p:spPr bwMode="auto">
            <a:xfrm>
              <a:off x="3776" y="2628"/>
              <a:ext cx="69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Times New Roman" pitchFamily="1" charset="0"/>
                </a:rPr>
                <a:t>FOSFOLIPIDI</a:t>
              </a:r>
            </a:p>
          </p:txBody>
        </p:sp>
        <p:sp>
          <p:nvSpPr>
            <p:cNvPr id="26653" name="Rectangle 10"/>
            <p:cNvSpPr>
              <a:spLocks noChangeArrowheads="1"/>
            </p:cNvSpPr>
            <p:nvPr/>
          </p:nvSpPr>
          <p:spPr bwMode="auto">
            <a:xfrm>
              <a:off x="2752" y="2988"/>
              <a:ext cx="1344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54" name="Text Box 11"/>
            <p:cNvSpPr txBox="1">
              <a:spLocks noChangeArrowheads="1"/>
            </p:cNvSpPr>
            <p:nvPr/>
          </p:nvSpPr>
          <p:spPr bwMode="auto">
            <a:xfrm>
              <a:off x="3157" y="3004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pitchFamily="1" charset="0"/>
                </a:rPr>
                <a:t>TF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1589088" y="2832100"/>
            <a:ext cx="1320800" cy="2686050"/>
            <a:chOff x="1009" y="1337"/>
            <a:chExt cx="832" cy="1692"/>
          </a:xfrm>
        </p:grpSpPr>
        <p:sp>
          <p:nvSpPr>
            <p:cNvPr id="26641" name="Oval 12" descr="80%"/>
            <p:cNvSpPr>
              <a:spLocks noChangeArrowheads="1"/>
            </p:cNvSpPr>
            <p:nvPr/>
          </p:nvSpPr>
          <p:spPr bwMode="auto">
            <a:xfrm>
              <a:off x="1009" y="1337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42" name="Text Box 13"/>
            <p:cNvSpPr txBox="1">
              <a:spLocks noChangeArrowheads="1"/>
            </p:cNvSpPr>
            <p:nvPr/>
          </p:nvSpPr>
          <p:spPr bwMode="auto">
            <a:xfrm>
              <a:off x="1216" y="1440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pitchFamily="1" charset="0"/>
                </a:rPr>
                <a:t>Xa</a:t>
              </a:r>
            </a:p>
          </p:txBody>
        </p:sp>
        <p:sp>
          <p:nvSpPr>
            <p:cNvPr id="26643" name="Oval 14"/>
            <p:cNvSpPr>
              <a:spLocks noChangeArrowheads="1"/>
            </p:cNvSpPr>
            <p:nvPr/>
          </p:nvSpPr>
          <p:spPr bwMode="auto">
            <a:xfrm>
              <a:off x="1073" y="2597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6644" name="Text Box 15"/>
            <p:cNvSpPr txBox="1">
              <a:spLocks noChangeArrowheads="1"/>
            </p:cNvSpPr>
            <p:nvPr/>
          </p:nvSpPr>
          <p:spPr bwMode="auto">
            <a:xfrm>
              <a:off x="1280" y="2700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pitchFamily="1" charset="0"/>
                </a:rPr>
                <a:t>X</a:t>
              </a:r>
            </a:p>
          </p:txBody>
        </p:sp>
        <p:sp>
          <p:nvSpPr>
            <p:cNvPr id="26645" name="Line 16"/>
            <p:cNvSpPr>
              <a:spLocks noChangeShapeType="1"/>
            </p:cNvSpPr>
            <p:nvPr/>
          </p:nvSpPr>
          <p:spPr bwMode="auto">
            <a:xfrm flipV="1">
              <a:off x="1408" y="1836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7185" name="Line 17"/>
          <p:cNvSpPr>
            <a:spLocks noChangeShapeType="1"/>
          </p:cNvSpPr>
          <p:nvPr/>
        </p:nvSpPr>
        <p:spPr bwMode="auto">
          <a:xfrm flipH="1" flipV="1">
            <a:off x="2324100" y="4195763"/>
            <a:ext cx="1930400" cy="9715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0" name="Rectangle 18" descr="80%"/>
          <p:cNvSpPr>
            <a:spLocks noChangeArrowheads="1"/>
          </p:cNvSpPr>
          <p:nvPr/>
        </p:nvSpPr>
        <p:spPr bwMode="auto">
          <a:xfrm>
            <a:off x="4427538" y="1268413"/>
            <a:ext cx="1219200" cy="685800"/>
          </a:xfrm>
          <a:prstGeom prst="rect">
            <a:avLst/>
          </a:prstGeom>
          <a:pattFill prst="pct80">
            <a:fgClr>
              <a:schemeClr val="folHlink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1" name="Oval 19" descr="80%"/>
          <p:cNvSpPr>
            <a:spLocks noChangeArrowheads="1"/>
          </p:cNvSpPr>
          <p:nvPr/>
        </p:nvSpPr>
        <p:spPr bwMode="auto">
          <a:xfrm>
            <a:off x="4430713" y="1927225"/>
            <a:ext cx="1219200" cy="685800"/>
          </a:xfrm>
          <a:prstGeom prst="ellipse">
            <a:avLst/>
          </a:prstGeom>
          <a:pattFill prst="pct80">
            <a:fgClr>
              <a:srgbClr val="FF3300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2" name="Text Box 20"/>
          <p:cNvSpPr txBox="1">
            <a:spLocks noChangeArrowheads="1"/>
          </p:cNvSpPr>
          <p:nvPr/>
        </p:nvSpPr>
        <p:spPr bwMode="auto">
          <a:xfrm>
            <a:off x="4672013" y="209073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pitchFamily="1" charset="0"/>
              </a:rPr>
              <a:t>IXa</a:t>
            </a:r>
          </a:p>
        </p:txBody>
      </p:sp>
      <p:sp>
        <p:nvSpPr>
          <p:cNvPr id="26633" name="Text Box 21"/>
          <p:cNvSpPr txBox="1">
            <a:spLocks noChangeArrowheads="1"/>
          </p:cNvSpPr>
          <p:nvPr/>
        </p:nvSpPr>
        <p:spPr bwMode="auto">
          <a:xfrm>
            <a:off x="4572000" y="1484313"/>
            <a:ext cx="84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pitchFamily="1" charset="0"/>
              </a:rPr>
              <a:t>VIIIa</a:t>
            </a:r>
          </a:p>
        </p:txBody>
      </p:sp>
      <p:sp>
        <p:nvSpPr>
          <p:cNvPr id="26634" name="Line 22"/>
          <p:cNvSpPr>
            <a:spLocks noChangeShapeType="1"/>
          </p:cNvSpPr>
          <p:nvPr/>
        </p:nvSpPr>
        <p:spPr bwMode="auto">
          <a:xfrm>
            <a:off x="5676900" y="2309813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5" name="Line 23"/>
          <p:cNvSpPr>
            <a:spLocks noChangeShapeType="1"/>
          </p:cNvSpPr>
          <p:nvPr/>
        </p:nvSpPr>
        <p:spPr bwMode="auto">
          <a:xfrm flipV="1">
            <a:off x="5676900" y="2138363"/>
            <a:ext cx="304800" cy="11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6" name="Line 24"/>
          <p:cNvSpPr>
            <a:spLocks noChangeShapeType="1"/>
          </p:cNvSpPr>
          <p:nvPr/>
        </p:nvSpPr>
        <p:spPr bwMode="auto">
          <a:xfrm flipV="1">
            <a:off x="5676900" y="2252663"/>
            <a:ext cx="406400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7" name="Text Box 25"/>
          <p:cNvSpPr txBox="1">
            <a:spLocks noChangeArrowheads="1"/>
          </p:cNvSpPr>
          <p:nvPr/>
        </p:nvSpPr>
        <p:spPr bwMode="auto">
          <a:xfrm>
            <a:off x="6083300" y="2138363"/>
            <a:ext cx="1095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latin typeface="Times New Roman" pitchFamily="1" charset="0"/>
              </a:rPr>
              <a:t>FOSFOLIPIDI</a:t>
            </a:r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4932363" y="2781300"/>
            <a:ext cx="0" cy="1727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>
            <a:off x="2425700" y="2481263"/>
            <a:ext cx="1727200" cy="16002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1116013" y="188913"/>
            <a:ext cx="6642100" cy="822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bg1"/>
                </a:solidFill>
              </a:rPr>
              <a:t>LA COAGULAZIONE </a:t>
            </a:r>
            <a:r>
              <a:rPr lang="it-IT" sz="2400" i="1" dirty="0">
                <a:solidFill>
                  <a:schemeClr val="bg1"/>
                </a:solidFill>
              </a:rPr>
              <a:t>IN VIVO: </a:t>
            </a:r>
          </a:p>
          <a:p>
            <a:pPr>
              <a:defRPr/>
            </a:pPr>
            <a:r>
              <a:rPr lang="it-IT" sz="2400" i="1" dirty="0">
                <a:solidFill>
                  <a:schemeClr val="bg1"/>
                </a:solidFill>
              </a:rPr>
              <a:t>I. TF E </a:t>
            </a:r>
            <a:r>
              <a:rPr lang="it-IT" sz="2400" i="1" dirty="0" err="1">
                <a:solidFill>
                  <a:schemeClr val="bg1"/>
                </a:solidFill>
              </a:rPr>
              <a:t>VIIa</a:t>
            </a:r>
            <a:r>
              <a:rPr lang="it-IT" sz="2400" i="1" dirty="0">
                <a:solidFill>
                  <a:schemeClr val="bg1"/>
                </a:solidFill>
              </a:rPr>
              <a:t> POSSONO ATTIVARE IL FATTORE IX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5" grpId="0" animBg="1"/>
      <p:bldP spid="7194" grpId="0" animBg="1"/>
      <p:bldP spid="7195" grpId="0" animBg="1"/>
      <p:bldP spid="7196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Figure 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2133600"/>
            <a:ext cx="6624637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116013" y="476250"/>
            <a:ext cx="7658100" cy="11874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bg1"/>
                </a:solidFill>
              </a:rPr>
              <a:t>LA COAGULAZIONE </a:t>
            </a:r>
            <a:r>
              <a:rPr lang="it-IT" sz="2400" i="1" dirty="0">
                <a:solidFill>
                  <a:schemeClr val="bg1"/>
                </a:solidFill>
              </a:rPr>
              <a:t>IN VIVO: </a:t>
            </a:r>
          </a:p>
          <a:p>
            <a:pPr>
              <a:defRPr/>
            </a:pPr>
            <a:r>
              <a:rPr lang="it-IT" sz="2400" i="1" dirty="0">
                <a:solidFill>
                  <a:schemeClr val="bg1"/>
                </a:solidFill>
              </a:rPr>
              <a:t>II. TROMBINA ATTIVATA PUO’ ATTIVARE </a:t>
            </a:r>
            <a:r>
              <a:rPr lang="it-IT" sz="2400" i="1" dirty="0" err="1">
                <a:solidFill>
                  <a:schemeClr val="bg1"/>
                </a:solidFill>
              </a:rPr>
              <a:t>XI</a:t>
            </a:r>
            <a:r>
              <a:rPr lang="it-IT" sz="2400" i="1" dirty="0">
                <a:solidFill>
                  <a:schemeClr val="bg1"/>
                </a:solidFill>
              </a:rPr>
              <a:t> LEGATO A </a:t>
            </a:r>
          </a:p>
          <a:p>
            <a:pPr>
              <a:defRPr/>
            </a:pPr>
            <a:r>
              <a:rPr lang="it-IT" sz="2400" i="1" dirty="0">
                <a:solidFill>
                  <a:schemeClr val="bg1"/>
                </a:solidFill>
              </a:rPr>
              <a:t>SUPERFICIE PIASTRINICA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592138" y="6334125"/>
            <a:ext cx="49418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Colman, Journal of Experimental Medicine 203: 493-495, 2006</a:t>
            </a:r>
          </a:p>
        </p:txBody>
      </p:sp>
      <p:cxnSp>
        <p:nvCxnSpPr>
          <p:cNvPr id="8" name="Connettore 2 7"/>
          <p:cNvCxnSpPr/>
          <p:nvPr/>
        </p:nvCxnSpPr>
        <p:spPr>
          <a:xfrm>
            <a:off x="1828800" y="3352800"/>
            <a:ext cx="35814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 descr="Figure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708275"/>
            <a:ext cx="71278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116013" y="549275"/>
            <a:ext cx="7423150" cy="1190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800" b="1" dirty="0">
                <a:solidFill>
                  <a:schemeClr val="bg1"/>
                </a:solidFill>
              </a:rPr>
              <a:t>LA COAGULAZIONE </a:t>
            </a:r>
            <a:r>
              <a:rPr lang="it-IT" sz="1800" b="1" i="1" dirty="0">
                <a:solidFill>
                  <a:schemeClr val="bg1"/>
                </a:solidFill>
              </a:rPr>
              <a:t>IN VIVO: </a:t>
            </a:r>
          </a:p>
          <a:p>
            <a:pPr>
              <a:defRPr/>
            </a:pPr>
            <a:r>
              <a:rPr lang="it-IT" sz="1800" i="1" dirty="0">
                <a:solidFill>
                  <a:schemeClr val="bg1"/>
                </a:solidFill>
              </a:rPr>
              <a:t>III. IN CONDIZIONI </a:t>
            </a:r>
            <a:r>
              <a:rPr lang="it-IT" sz="1800" i="1" dirty="0" err="1">
                <a:solidFill>
                  <a:schemeClr val="bg1"/>
                </a:solidFill>
              </a:rPr>
              <a:t>DI</a:t>
            </a:r>
            <a:r>
              <a:rPr lang="it-IT" sz="1800" i="1" dirty="0">
                <a:solidFill>
                  <a:schemeClr val="bg1"/>
                </a:solidFill>
              </a:rPr>
              <a:t> ABNORME ATTIVAZIONE DEL FATTORE XII </a:t>
            </a:r>
          </a:p>
          <a:p>
            <a:pPr>
              <a:defRPr/>
            </a:pPr>
            <a:r>
              <a:rPr lang="it-IT" sz="1800" i="1" dirty="0">
                <a:solidFill>
                  <a:schemeClr val="bg1"/>
                </a:solidFill>
              </a:rPr>
              <a:t>(esposizione di sottoendotelio negli shock settici), QUESTI PUO’ SVOLGERE </a:t>
            </a:r>
          </a:p>
          <a:p>
            <a:pPr>
              <a:defRPr/>
            </a:pPr>
            <a:r>
              <a:rPr lang="it-IT" sz="1800" i="1" dirty="0">
                <a:solidFill>
                  <a:schemeClr val="bg1"/>
                </a:solidFill>
              </a:rPr>
              <a:t>UN RUOLO ATTIVATORIO DIRETTO O INDIRETTO</a:t>
            </a:r>
          </a:p>
        </p:txBody>
      </p:sp>
      <p:sp>
        <p:nvSpPr>
          <p:cNvPr id="28676" name="CasellaDiTesto 3"/>
          <p:cNvSpPr txBox="1">
            <a:spLocks noChangeArrowheads="1"/>
          </p:cNvSpPr>
          <p:nvPr/>
        </p:nvSpPr>
        <p:spPr bwMode="auto">
          <a:xfrm>
            <a:off x="228600" y="3657600"/>
            <a:ext cx="1981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it-IT"/>
              <a:t>Polifosfati rilasciati dalle piastrine</a:t>
            </a:r>
          </a:p>
          <a:p>
            <a:r>
              <a:rPr lang="it-IT"/>
              <a:t>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55118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o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66938" y="0"/>
            <a:ext cx="45672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775325" y="1104900"/>
            <a:ext cx="9731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La cascata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994525" y="4991100"/>
            <a:ext cx="7350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La rete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9775" y="71438"/>
            <a:ext cx="5124450" cy="671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128963" y="3289300"/>
            <a:ext cx="24145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pitchFamily="1" charset="0"/>
              </a:rPr>
              <a:t>TROMBINA</a:t>
            </a:r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841500" y="1671638"/>
            <a:ext cx="12192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032000" y="1828800"/>
            <a:ext cx="8112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pitchFamily="1" charset="0"/>
              </a:rPr>
              <a:t>VII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2438400" y="4343400"/>
            <a:ext cx="12192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2743200" y="4514850"/>
            <a:ext cx="5397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pitchFamily="1" charset="0"/>
              </a:rPr>
              <a:t>V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5053013" y="4360863"/>
            <a:ext cx="1219200" cy="6858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5181600" y="4514850"/>
            <a:ext cx="946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pitchFamily="1" charset="0"/>
              </a:rPr>
              <a:t>VIII</a:t>
            </a: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3860800" y="1714500"/>
            <a:ext cx="1219200" cy="685800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064000" y="1885950"/>
            <a:ext cx="9461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pitchFamily="1" charset="0"/>
              </a:rPr>
              <a:t>XIII</a:t>
            </a: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5588000" y="1714500"/>
            <a:ext cx="1219200" cy="685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5791200" y="1885950"/>
            <a:ext cx="6746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pitchFamily="1" charset="0"/>
              </a:rPr>
              <a:t>XI</a:t>
            </a:r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 flipV="1">
            <a:off x="2844800" y="2457450"/>
            <a:ext cx="9144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V="1">
            <a:off x="4267200" y="2457450"/>
            <a:ext cx="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V="1">
            <a:off x="4673600" y="2514600"/>
            <a:ext cx="111760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3251200" y="3657600"/>
            <a:ext cx="914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>
            <a:off x="4165600" y="3657600"/>
            <a:ext cx="10160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1384300" y="717550"/>
            <a:ext cx="5421313" cy="274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b="1" dirty="0">
                <a:solidFill>
                  <a:schemeClr val="bg1"/>
                </a:solidFill>
              </a:rPr>
              <a:t>LA TROMBINA ATTIVA DIVERSI FATTORI DELLA COAGULAZIONE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133600" y="1371600"/>
            <a:ext cx="4491038" cy="514350"/>
            <a:chOff x="1344" y="864"/>
            <a:chExt cx="2829" cy="324"/>
          </a:xfrm>
        </p:grpSpPr>
        <p:sp>
          <p:nvSpPr>
            <p:cNvPr id="14355" name="Oval 3"/>
            <p:cNvSpPr>
              <a:spLocks noChangeArrowheads="1"/>
            </p:cNvSpPr>
            <p:nvPr/>
          </p:nvSpPr>
          <p:spPr bwMode="auto">
            <a:xfrm>
              <a:off x="2573" y="917"/>
              <a:ext cx="1600" cy="25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56" name="Oval 4"/>
            <p:cNvSpPr>
              <a:spLocks noChangeArrowheads="1"/>
            </p:cNvSpPr>
            <p:nvPr/>
          </p:nvSpPr>
          <p:spPr bwMode="auto">
            <a:xfrm>
              <a:off x="1344" y="864"/>
              <a:ext cx="1216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57" name="Text Box 5"/>
            <p:cNvSpPr txBox="1">
              <a:spLocks noChangeArrowheads="1"/>
            </p:cNvSpPr>
            <p:nvPr/>
          </p:nvSpPr>
          <p:spPr bwMode="auto">
            <a:xfrm>
              <a:off x="1395" y="884"/>
              <a:ext cx="8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>
                  <a:latin typeface="Times New Roman" charset="0"/>
                </a:rPr>
                <a:t>zimogeni</a:t>
              </a:r>
            </a:p>
          </p:txBody>
        </p:sp>
        <p:sp>
          <p:nvSpPr>
            <p:cNvPr id="14358" name="Text Box 6"/>
            <p:cNvSpPr txBox="1">
              <a:spLocks noChangeArrowheads="1"/>
            </p:cNvSpPr>
            <p:nvPr/>
          </p:nvSpPr>
          <p:spPr bwMode="auto">
            <a:xfrm>
              <a:off x="2816" y="900"/>
              <a:ext cx="8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>
                  <a:latin typeface="Times New Roman" charset="0"/>
                </a:rPr>
                <a:t>cofattori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133600" y="2514600"/>
            <a:ext cx="4491038" cy="914400"/>
            <a:chOff x="1344" y="1584"/>
            <a:chExt cx="2829" cy="576"/>
          </a:xfrm>
        </p:grpSpPr>
        <p:sp>
          <p:nvSpPr>
            <p:cNvPr id="14349" name="Oval 2"/>
            <p:cNvSpPr>
              <a:spLocks noChangeArrowheads="1"/>
            </p:cNvSpPr>
            <p:nvPr/>
          </p:nvSpPr>
          <p:spPr bwMode="auto">
            <a:xfrm>
              <a:off x="1741" y="1853"/>
              <a:ext cx="1536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50" name="Text Box 7"/>
            <p:cNvSpPr txBox="1">
              <a:spLocks noChangeArrowheads="1"/>
            </p:cNvSpPr>
            <p:nvPr/>
          </p:nvSpPr>
          <p:spPr bwMode="auto">
            <a:xfrm>
              <a:off x="1920" y="1872"/>
              <a:ext cx="8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>
                  <a:latin typeface="Times New Roman" charset="0"/>
                </a:rPr>
                <a:t>attivatori</a:t>
              </a:r>
            </a:p>
          </p:txBody>
        </p:sp>
        <p:sp>
          <p:nvSpPr>
            <p:cNvPr id="14351" name="Oval 8"/>
            <p:cNvSpPr>
              <a:spLocks noChangeArrowheads="1"/>
            </p:cNvSpPr>
            <p:nvPr/>
          </p:nvSpPr>
          <p:spPr bwMode="auto">
            <a:xfrm>
              <a:off x="2573" y="1637"/>
              <a:ext cx="1600" cy="25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52" name="Oval 9"/>
            <p:cNvSpPr>
              <a:spLocks noChangeArrowheads="1"/>
            </p:cNvSpPr>
            <p:nvPr/>
          </p:nvSpPr>
          <p:spPr bwMode="auto">
            <a:xfrm>
              <a:off x="1344" y="1584"/>
              <a:ext cx="1216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53" name="Text Box 10"/>
            <p:cNvSpPr txBox="1">
              <a:spLocks noChangeArrowheads="1"/>
            </p:cNvSpPr>
            <p:nvPr/>
          </p:nvSpPr>
          <p:spPr bwMode="auto">
            <a:xfrm>
              <a:off x="1395" y="1604"/>
              <a:ext cx="8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>
                  <a:latin typeface="Times New Roman" charset="0"/>
                </a:rPr>
                <a:t>zimogeni</a:t>
              </a:r>
            </a:p>
          </p:txBody>
        </p:sp>
        <p:sp>
          <p:nvSpPr>
            <p:cNvPr id="14354" name="Text Box 11"/>
            <p:cNvSpPr txBox="1">
              <a:spLocks noChangeArrowheads="1"/>
            </p:cNvSpPr>
            <p:nvPr/>
          </p:nvSpPr>
          <p:spPr bwMode="auto">
            <a:xfrm>
              <a:off x="2816" y="1620"/>
              <a:ext cx="8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>
                  <a:latin typeface="Times New Roman" charset="0"/>
                </a:rPr>
                <a:t>cofattori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2438400" y="4330700"/>
            <a:ext cx="4491038" cy="1212850"/>
            <a:chOff x="1536" y="2728"/>
            <a:chExt cx="2829" cy="764"/>
          </a:xfrm>
        </p:grpSpPr>
        <p:sp>
          <p:nvSpPr>
            <p:cNvPr id="14341" name="Oval 12"/>
            <p:cNvSpPr>
              <a:spLocks noChangeArrowheads="1"/>
            </p:cNvSpPr>
            <p:nvPr/>
          </p:nvSpPr>
          <p:spPr bwMode="auto">
            <a:xfrm>
              <a:off x="2160" y="2728"/>
              <a:ext cx="1216" cy="252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42" name="Text Box 13"/>
            <p:cNvSpPr txBox="1">
              <a:spLocks noChangeArrowheads="1"/>
            </p:cNvSpPr>
            <p:nvPr/>
          </p:nvSpPr>
          <p:spPr bwMode="auto">
            <a:xfrm>
              <a:off x="2240" y="2736"/>
              <a:ext cx="1049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>
                  <a:latin typeface="Times New Roman" charset="0"/>
                </a:rPr>
                <a:t>inibitori</a:t>
              </a:r>
            </a:p>
          </p:txBody>
        </p:sp>
        <p:sp>
          <p:nvSpPr>
            <p:cNvPr id="14343" name="Oval 14"/>
            <p:cNvSpPr>
              <a:spLocks noChangeArrowheads="1"/>
            </p:cNvSpPr>
            <p:nvPr/>
          </p:nvSpPr>
          <p:spPr bwMode="auto">
            <a:xfrm>
              <a:off x="1933" y="3185"/>
              <a:ext cx="1536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44" name="Text Box 15"/>
            <p:cNvSpPr txBox="1">
              <a:spLocks noChangeArrowheads="1"/>
            </p:cNvSpPr>
            <p:nvPr/>
          </p:nvSpPr>
          <p:spPr bwMode="auto">
            <a:xfrm>
              <a:off x="2112" y="3204"/>
              <a:ext cx="88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>
                  <a:latin typeface="Times New Roman" charset="0"/>
                </a:rPr>
                <a:t>attivatori</a:t>
              </a:r>
            </a:p>
          </p:txBody>
        </p:sp>
        <p:sp>
          <p:nvSpPr>
            <p:cNvPr id="14345" name="Oval 16"/>
            <p:cNvSpPr>
              <a:spLocks noChangeArrowheads="1"/>
            </p:cNvSpPr>
            <p:nvPr/>
          </p:nvSpPr>
          <p:spPr bwMode="auto">
            <a:xfrm>
              <a:off x="2765" y="2969"/>
              <a:ext cx="1600" cy="252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46" name="Oval 17"/>
            <p:cNvSpPr>
              <a:spLocks noChangeArrowheads="1"/>
            </p:cNvSpPr>
            <p:nvPr/>
          </p:nvSpPr>
          <p:spPr bwMode="auto">
            <a:xfrm>
              <a:off x="1536" y="2916"/>
              <a:ext cx="1216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4347" name="Text Box 18"/>
            <p:cNvSpPr txBox="1">
              <a:spLocks noChangeArrowheads="1"/>
            </p:cNvSpPr>
            <p:nvPr/>
          </p:nvSpPr>
          <p:spPr bwMode="auto">
            <a:xfrm>
              <a:off x="1587" y="2936"/>
              <a:ext cx="85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>
                  <a:latin typeface="Times New Roman" charset="0"/>
                </a:rPr>
                <a:t>zimogeni</a:t>
              </a:r>
            </a:p>
          </p:txBody>
        </p:sp>
        <p:sp>
          <p:nvSpPr>
            <p:cNvPr id="14348" name="Text Box 19"/>
            <p:cNvSpPr txBox="1">
              <a:spLocks noChangeArrowheads="1"/>
            </p:cNvSpPr>
            <p:nvPr/>
          </p:nvSpPr>
          <p:spPr bwMode="auto">
            <a:xfrm>
              <a:off x="3008" y="2952"/>
              <a:ext cx="8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>
                  <a:latin typeface="Times New Roman" charset="0"/>
                </a:rPr>
                <a:t>cofattori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3276600" y="3284538"/>
            <a:ext cx="1895475" cy="457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>
                <a:latin typeface="Times New Roman" pitchFamily="1" charset="0"/>
              </a:rPr>
              <a:t>TROMBINA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 flipV="1">
            <a:off x="2844800" y="2457450"/>
            <a:ext cx="914400" cy="800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V="1">
            <a:off x="4267200" y="1700213"/>
            <a:ext cx="17463" cy="1500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4673600" y="2514600"/>
            <a:ext cx="1117600" cy="742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3132138" y="3789363"/>
            <a:ext cx="9144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284663" y="3789363"/>
            <a:ext cx="1016000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539750" y="1916113"/>
            <a:ext cx="3170238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chemeClr val="accent2"/>
                </a:solidFill>
              </a:rPr>
              <a:t>CONVERTE FIBRINOGENO IN FIBRINA</a:t>
            </a:r>
          </a:p>
          <a:p>
            <a:pPr algn="ctr">
              <a:defRPr/>
            </a:pPr>
            <a:r>
              <a:rPr lang="it-IT" dirty="0">
                <a:solidFill>
                  <a:schemeClr val="accent2"/>
                </a:solidFill>
              </a:rPr>
              <a:t>E AMPLIFICA COAGULAZIONE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1763713" y="1196975"/>
            <a:ext cx="550545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/>
              <a:t>ATTIVA AGGREGAZIONE PIASTRINICA E STIMOLA FORMAZIONE DI</a:t>
            </a:r>
          </a:p>
          <a:p>
            <a:pPr algn="ctr">
              <a:defRPr/>
            </a:pPr>
            <a:r>
              <a:rPr lang="it-IT"/>
              <a:t>PAF IN CELLULE ENDOTELIALI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868863" y="1989138"/>
            <a:ext cx="3900487" cy="4619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00000"/>
                </a:solidFill>
              </a:rPr>
              <a:t>STIMOLA ESPRESSIONE </a:t>
            </a:r>
            <a:r>
              <a:rPr lang="it-IT" dirty="0" err="1">
                <a:solidFill>
                  <a:srgbClr val="000000"/>
                </a:solidFill>
              </a:rPr>
              <a:t>DI</a:t>
            </a:r>
            <a:r>
              <a:rPr lang="it-IT" dirty="0">
                <a:solidFill>
                  <a:srgbClr val="000000"/>
                </a:solidFill>
              </a:rPr>
              <a:t> MOLECOLE ADESIVE SU</a:t>
            </a:r>
          </a:p>
          <a:p>
            <a:pPr algn="ctr">
              <a:defRPr/>
            </a:pPr>
            <a:r>
              <a:rPr lang="it-IT" dirty="0">
                <a:solidFill>
                  <a:srgbClr val="000000"/>
                </a:solidFill>
              </a:rPr>
              <a:t>PIASTRINE E CELLULE ENDOTELIALI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5003800" y="4437063"/>
            <a:ext cx="3621088" cy="2762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>
                <a:solidFill>
                  <a:srgbClr val="000000"/>
                </a:solidFill>
              </a:rPr>
              <a:t>HA AZIONE MITOGENA DIRETTA ED INDIRETTA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395288" y="4437063"/>
            <a:ext cx="4337050" cy="457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dirty="0"/>
              <a:t>IN FORMA LEGATA ALLA TROMBOMODULINA ATTIVA</a:t>
            </a:r>
          </a:p>
          <a:p>
            <a:pPr algn="ctr">
              <a:defRPr/>
            </a:pPr>
            <a:r>
              <a:rPr lang="it-IT" dirty="0"/>
              <a:t>SISTEMI AD AZIONE ANTICOAGULANTE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13319" grpId="0" animBg="1"/>
      <p:bldP spid="13320" grpId="0" animBg="1"/>
      <p:bldP spid="13321" grpId="0" animBg="1"/>
      <p:bldP spid="13322" grpId="0" animBg="1"/>
      <p:bldP spid="13323" grpId="0" animBg="1"/>
      <p:bldP spid="13324" grpId="0" animBg="1"/>
      <p:bldP spid="13325" grpId="0" animBg="1"/>
      <p:bldP spid="133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519113" y="4968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it-IT" sz="1800">
              <a:latin typeface="Arial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19113" y="525463"/>
            <a:ext cx="6643687" cy="33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600" b="1"/>
              <a:t>Meccanismi di regolazione negativa della coagulazione sanguigna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63575" y="1604963"/>
            <a:ext cx="6808788" cy="58102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000000"/>
                </a:solidFill>
              </a:rPr>
              <a:t>I. Inibitori dell’attivazione.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</a:rPr>
              <a:t>    </a:t>
            </a:r>
            <a:r>
              <a:rPr lang="it-IT" sz="1600" i="1" dirty="0">
                <a:solidFill>
                  <a:srgbClr val="000000"/>
                </a:solidFill>
              </a:rPr>
              <a:t>TFPI</a:t>
            </a:r>
            <a:r>
              <a:rPr lang="it-IT" sz="1600" dirty="0">
                <a:solidFill>
                  <a:srgbClr val="000000"/>
                </a:solidFill>
              </a:rPr>
              <a:t> (</a:t>
            </a:r>
            <a:r>
              <a:rPr lang="it-IT" sz="1600" b="1" dirty="0" err="1">
                <a:solidFill>
                  <a:srgbClr val="000000"/>
                </a:solidFill>
              </a:rPr>
              <a:t>T</a:t>
            </a:r>
            <a:r>
              <a:rPr lang="it-IT" sz="1600" dirty="0" err="1">
                <a:solidFill>
                  <a:srgbClr val="000000"/>
                </a:solidFill>
              </a:rPr>
              <a:t>issue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b="1" dirty="0" err="1">
                <a:solidFill>
                  <a:srgbClr val="000000"/>
                </a:solidFill>
              </a:rPr>
              <a:t>F</a:t>
            </a:r>
            <a:r>
              <a:rPr lang="it-IT" sz="1600" dirty="0" err="1">
                <a:solidFill>
                  <a:srgbClr val="000000"/>
                </a:solidFill>
              </a:rPr>
              <a:t>actor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b="1" dirty="0" err="1">
                <a:solidFill>
                  <a:srgbClr val="000000"/>
                </a:solidFill>
              </a:rPr>
              <a:t>P</a:t>
            </a:r>
            <a:r>
              <a:rPr lang="it-IT" sz="1600" dirty="0" err="1">
                <a:solidFill>
                  <a:srgbClr val="000000"/>
                </a:solidFill>
              </a:rPr>
              <a:t>athway</a:t>
            </a:r>
            <a:r>
              <a:rPr lang="it-IT" sz="1600" dirty="0">
                <a:solidFill>
                  <a:srgbClr val="000000"/>
                </a:solidFill>
              </a:rPr>
              <a:t> </a:t>
            </a:r>
            <a:r>
              <a:rPr lang="it-IT" sz="1600" b="1" dirty="0" err="1">
                <a:solidFill>
                  <a:srgbClr val="000000"/>
                </a:solidFill>
              </a:rPr>
              <a:t>I</a:t>
            </a:r>
            <a:r>
              <a:rPr lang="it-IT" sz="1600" dirty="0" err="1">
                <a:solidFill>
                  <a:srgbClr val="000000"/>
                </a:solidFill>
              </a:rPr>
              <a:t>nhibitor</a:t>
            </a:r>
            <a:r>
              <a:rPr lang="it-IT" sz="1600" dirty="0">
                <a:solidFill>
                  <a:srgbClr val="000000"/>
                </a:solidFill>
              </a:rPr>
              <a:t>): inibisce complesso TF/VII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23850" y="2781300"/>
            <a:ext cx="8535910" cy="5847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600" dirty="0">
                <a:solidFill>
                  <a:srgbClr val="000000"/>
                </a:solidFill>
              </a:rPr>
              <a:t>II. Inibitori degli zimogeni attivati (SERPINE).</a:t>
            </a:r>
          </a:p>
          <a:p>
            <a:pPr>
              <a:defRPr/>
            </a:pPr>
            <a:r>
              <a:rPr lang="it-IT" sz="1600" dirty="0">
                <a:solidFill>
                  <a:srgbClr val="000000"/>
                </a:solidFill>
              </a:rPr>
              <a:t>   </a:t>
            </a:r>
            <a:r>
              <a:rPr lang="it-IT" sz="1600" i="1" dirty="0">
                <a:solidFill>
                  <a:srgbClr val="000000"/>
                </a:solidFill>
              </a:rPr>
              <a:t>Antitrombina III; Cofattore </a:t>
            </a:r>
            <a:r>
              <a:rPr lang="it-IT" sz="1600" i="1" dirty="0" err="1">
                <a:solidFill>
                  <a:srgbClr val="000000"/>
                </a:solidFill>
              </a:rPr>
              <a:t>eparinico</a:t>
            </a:r>
            <a:r>
              <a:rPr lang="it-IT" sz="1600" i="1" dirty="0">
                <a:solidFill>
                  <a:srgbClr val="000000"/>
                </a:solidFill>
              </a:rPr>
              <a:t> II</a:t>
            </a:r>
            <a:r>
              <a:rPr lang="it-IT" sz="1600" dirty="0">
                <a:solidFill>
                  <a:srgbClr val="000000"/>
                </a:solidFill>
              </a:rPr>
              <a:t>: inibiscono trombina, Fattore </a:t>
            </a:r>
            <a:r>
              <a:rPr lang="it-IT" sz="1600" dirty="0" err="1">
                <a:solidFill>
                  <a:srgbClr val="000000"/>
                </a:solidFill>
              </a:rPr>
              <a:t>X</a:t>
            </a:r>
            <a:r>
              <a:rPr lang="it-IT" sz="1600" dirty="0">
                <a:solidFill>
                  <a:srgbClr val="000000"/>
                </a:solidFill>
              </a:rPr>
              <a:t>, Fattore IX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611188" y="4067175"/>
            <a:ext cx="6764337" cy="581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sz="1600" dirty="0"/>
              <a:t>III. Inibitori di cofattori.</a:t>
            </a:r>
          </a:p>
          <a:p>
            <a:pPr>
              <a:defRPr/>
            </a:pPr>
            <a:r>
              <a:rPr lang="it-IT" sz="1600" dirty="0"/>
              <a:t>   </a:t>
            </a:r>
            <a:r>
              <a:rPr lang="it-IT" sz="1600" i="1" dirty="0" err="1"/>
              <a:t>Trombomodulina</a:t>
            </a:r>
            <a:r>
              <a:rPr lang="it-IT" sz="1600" i="1" dirty="0"/>
              <a:t>, Proteina </a:t>
            </a:r>
            <a:r>
              <a:rPr lang="it-IT" sz="1600" i="1" dirty="0" err="1"/>
              <a:t>C</a:t>
            </a:r>
            <a:r>
              <a:rPr lang="it-IT" sz="1600" i="1" dirty="0"/>
              <a:t>, Proteina </a:t>
            </a:r>
            <a:r>
              <a:rPr lang="it-IT" sz="1600" i="1" dirty="0" err="1"/>
              <a:t>S</a:t>
            </a:r>
            <a:r>
              <a:rPr lang="it-IT" sz="1600" dirty="0"/>
              <a:t>: inibiscono Fattori </a:t>
            </a:r>
            <a:r>
              <a:rPr lang="it-IT" sz="1600" dirty="0" err="1"/>
              <a:t>V</a:t>
            </a:r>
            <a:r>
              <a:rPr lang="it-IT" sz="1600" dirty="0"/>
              <a:t> e </a:t>
            </a:r>
            <a:r>
              <a:rPr lang="it-IT" sz="1600" dirty="0" err="1"/>
              <a:t>VIII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050"/>
          <p:cNvSpPr>
            <a:spLocks noChangeShapeType="1"/>
          </p:cNvSpPr>
          <p:nvPr/>
        </p:nvSpPr>
        <p:spPr bwMode="auto">
          <a:xfrm>
            <a:off x="900113" y="4941888"/>
            <a:ext cx="6840537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3" name="Freeform 2051"/>
          <p:cNvSpPr>
            <a:spLocks/>
          </p:cNvSpPr>
          <p:nvPr/>
        </p:nvSpPr>
        <p:spPr bwMode="auto">
          <a:xfrm>
            <a:off x="1277938" y="5006975"/>
            <a:ext cx="352425" cy="338138"/>
          </a:xfrm>
          <a:custGeom>
            <a:avLst/>
            <a:gdLst>
              <a:gd name="T0" fmla="*/ 187325 w 222"/>
              <a:gd name="T1" fmla="*/ 0 h 213"/>
              <a:gd name="T2" fmla="*/ 144463 w 222"/>
              <a:gd name="T3" fmla="*/ 14288 h 213"/>
              <a:gd name="T4" fmla="*/ 85725 w 222"/>
              <a:gd name="T5" fmla="*/ 30163 h 213"/>
              <a:gd name="T6" fmla="*/ 0 w 222"/>
              <a:gd name="T7" fmla="*/ 58738 h 213"/>
              <a:gd name="T8" fmla="*/ 130175 w 222"/>
              <a:gd name="T9" fmla="*/ 131763 h 213"/>
              <a:gd name="T10" fmla="*/ 304800 w 222"/>
              <a:gd name="T11" fmla="*/ 188913 h 213"/>
              <a:gd name="T12" fmla="*/ 347663 w 222"/>
              <a:gd name="T13" fmla="*/ 203200 h 213"/>
              <a:gd name="T14" fmla="*/ 319088 w 222"/>
              <a:gd name="T15" fmla="*/ 233363 h 213"/>
              <a:gd name="T16" fmla="*/ 217488 w 222"/>
              <a:gd name="T17" fmla="*/ 276225 h 213"/>
              <a:gd name="T18" fmla="*/ 130175 w 222"/>
              <a:gd name="T19" fmla="*/ 304800 h 213"/>
              <a:gd name="T20" fmla="*/ 85725 w 222"/>
              <a:gd name="T21" fmla="*/ 334963 h 2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2"/>
              <a:gd name="T34" fmla="*/ 0 h 213"/>
              <a:gd name="T35" fmla="*/ 222 w 222"/>
              <a:gd name="T36" fmla="*/ 213 h 2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2" h="213">
                <a:moveTo>
                  <a:pt x="118" y="0"/>
                </a:moveTo>
                <a:cubicBezTo>
                  <a:pt x="109" y="3"/>
                  <a:pt x="100" y="6"/>
                  <a:pt x="91" y="9"/>
                </a:cubicBezTo>
                <a:cubicBezTo>
                  <a:pt x="79" y="13"/>
                  <a:pt x="66" y="15"/>
                  <a:pt x="54" y="19"/>
                </a:cubicBezTo>
                <a:cubicBezTo>
                  <a:pt x="36" y="25"/>
                  <a:pt x="0" y="37"/>
                  <a:pt x="0" y="37"/>
                </a:cubicBezTo>
                <a:cubicBezTo>
                  <a:pt x="24" y="73"/>
                  <a:pt x="41" y="72"/>
                  <a:pt x="82" y="83"/>
                </a:cubicBezTo>
                <a:cubicBezTo>
                  <a:pt x="120" y="109"/>
                  <a:pt x="145" y="111"/>
                  <a:pt x="192" y="119"/>
                </a:cubicBezTo>
                <a:cubicBezTo>
                  <a:pt x="201" y="122"/>
                  <a:pt x="216" y="119"/>
                  <a:pt x="219" y="128"/>
                </a:cubicBezTo>
                <a:cubicBezTo>
                  <a:pt x="222" y="136"/>
                  <a:pt x="207" y="141"/>
                  <a:pt x="201" y="147"/>
                </a:cubicBezTo>
                <a:cubicBezTo>
                  <a:pt x="170" y="178"/>
                  <a:pt x="192" y="159"/>
                  <a:pt x="137" y="174"/>
                </a:cubicBezTo>
                <a:cubicBezTo>
                  <a:pt x="118" y="179"/>
                  <a:pt x="82" y="192"/>
                  <a:pt x="82" y="192"/>
                </a:cubicBezTo>
                <a:cubicBezTo>
                  <a:pt x="62" y="213"/>
                  <a:pt x="73" y="211"/>
                  <a:pt x="54" y="211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4" name="Line 2052"/>
          <p:cNvSpPr>
            <a:spLocks noChangeShapeType="1"/>
          </p:cNvSpPr>
          <p:nvPr/>
        </p:nvSpPr>
        <p:spPr bwMode="auto">
          <a:xfrm>
            <a:off x="2339975" y="3213100"/>
            <a:ext cx="8636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2053"/>
          <p:cNvGrpSpPr>
            <a:grpSpLocks/>
          </p:cNvGrpSpPr>
          <p:nvPr/>
        </p:nvGrpSpPr>
        <p:grpSpPr bwMode="auto">
          <a:xfrm>
            <a:off x="611188" y="404813"/>
            <a:ext cx="2139950" cy="4608512"/>
            <a:chOff x="385" y="255"/>
            <a:chExt cx="1348" cy="2903"/>
          </a:xfrm>
        </p:grpSpPr>
        <p:sp>
          <p:nvSpPr>
            <p:cNvPr id="20511" name="Line 2054"/>
            <p:cNvSpPr>
              <a:spLocks noChangeShapeType="1"/>
            </p:cNvSpPr>
            <p:nvPr/>
          </p:nvSpPr>
          <p:spPr bwMode="auto">
            <a:xfrm>
              <a:off x="930" y="799"/>
              <a:ext cx="0" cy="1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2" name="Rectangle 2055"/>
            <p:cNvSpPr>
              <a:spLocks noChangeArrowheads="1"/>
            </p:cNvSpPr>
            <p:nvPr/>
          </p:nvSpPr>
          <p:spPr bwMode="auto">
            <a:xfrm>
              <a:off x="826" y="778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3" name="Oval 2056"/>
            <p:cNvSpPr>
              <a:spLocks noChangeArrowheads="1"/>
            </p:cNvSpPr>
            <p:nvPr/>
          </p:nvSpPr>
          <p:spPr bwMode="auto">
            <a:xfrm rot="-5400000">
              <a:off x="771" y="323"/>
              <a:ext cx="318" cy="635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4" name="Oval 2057"/>
            <p:cNvSpPr>
              <a:spLocks noChangeArrowheads="1"/>
            </p:cNvSpPr>
            <p:nvPr/>
          </p:nvSpPr>
          <p:spPr bwMode="auto">
            <a:xfrm>
              <a:off x="793" y="2886"/>
              <a:ext cx="272" cy="27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5" name="Rectangle 2058"/>
            <p:cNvSpPr>
              <a:spLocks noChangeArrowheads="1"/>
            </p:cNvSpPr>
            <p:nvPr/>
          </p:nvSpPr>
          <p:spPr bwMode="auto">
            <a:xfrm>
              <a:off x="825" y="1134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6" name="Rectangle 2059"/>
            <p:cNvSpPr>
              <a:spLocks noChangeArrowheads="1"/>
            </p:cNvSpPr>
            <p:nvPr/>
          </p:nvSpPr>
          <p:spPr bwMode="auto">
            <a:xfrm>
              <a:off x="823" y="1489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7" name="Rectangle 2060"/>
            <p:cNvSpPr>
              <a:spLocks noChangeArrowheads="1"/>
            </p:cNvSpPr>
            <p:nvPr/>
          </p:nvSpPr>
          <p:spPr bwMode="auto">
            <a:xfrm>
              <a:off x="832" y="1848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8" name="Rectangle 2061"/>
            <p:cNvSpPr>
              <a:spLocks noChangeArrowheads="1"/>
            </p:cNvSpPr>
            <p:nvPr/>
          </p:nvSpPr>
          <p:spPr bwMode="auto">
            <a:xfrm>
              <a:off x="839" y="2205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9" name="Rectangle 2062"/>
            <p:cNvSpPr>
              <a:spLocks noChangeArrowheads="1"/>
            </p:cNvSpPr>
            <p:nvPr/>
          </p:nvSpPr>
          <p:spPr bwMode="auto">
            <a:xfrm>
              <a:off x="839" y="2568"/>
              <a:ext cx="182" cy="31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20" name="Oval 2063"/>
            <p:cNvSpPr>
              <a:spLocks noChangeArrowheads="1"/>
            </p:cNvSpPr>
            <p:nvPr/>
          </p:nvSpPr>
          <p:spPr bwMode="auto">
            <a:xfrm>
              <a:off x="1020" y="1706"/>
              <a:ext cx="408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21" name="Text Box 2064"/>
            <p:cNvSpPr txBox="1">
              <a:spLocks noChangeArrowheads="1"/>
            </p:cNvSpPr>
            <p:nvPr/>
          </p:nvSpPr>
          <p:spPr bwMode="auto">
            <a:xfrm>
              <a:off x="1066" y="1525"/>
              <a:ext cx="6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200" b="1"/>
                <a:t>TROMBINA</a:t>
              </a:r>
            </a:p>
          </p:txBody>
        </p:sp>
        <p:sp>
          <p:nvSpPr>
            <p:cNvPr id="20522" name="Text Box 2065"/>
            <p:cNvSpPr txBox="1">
              <a:spLocks noChangeArrowheads="1"/>
            </p:cNvSpPr>
            <p:nvPr/>
          </p:nvSpPr>
          <p:spPr bwMode="auto">
            <a:xfrm>
              <a:off x="385" y="255"/>
              <a:ext cx="10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200" b="1"/>
                <a:t>TROMBOMODULINA</a:t>
              </a:r>
            </a:p>
          </p:txBody>
        </p:sp>
      </p:grpSp>
      <p:sp>
        <p:nvSpPr>
          <p:cNvPr id="20486" name="Oval 2067"/>
          <p:cNvSpPr>
            <a:spLocks noChangeArrowheads="1"/>
          </p:cNvSpPr>
          <p:nvPr/>
        </p:nvSpPr>
        <p:spPr bwMode="auto">
          <a:xfrm>
            <a:off x="3132138" y="4581525"/>
            <a:ext cx="576262" cy="360363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7" name="Rectangle 2068"/>
          <p:cNvSpPr>
            <a:spLocks noChangeArrowheads="1"/>
          </p:cNvSpPr>
          <p:nvPr/>
        </p:nvSpPr>
        <p:spPr bwMode="auto">
          <a:xfrm>
            <a:off x="3276600" y="4076700"/>
            <a:ext cx="288925" cy="5048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8" name="Rectangle 2069"/>
          <p:cNvSpPr>
            <a:spLocks noChangeArrowheads="1"/>
          </p:cNvSpPr>
          <p:nvPr/>
        </p:nvSpPr>
        <p:spPr bwMode="auto">
          <a:xfrm>
            <a:off x="3276600" y="3500438"/>
            <a:ext cx="288925" cy="5048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89" name="Oval 2070"/>
          <p:cNvSpPr>
            <a:spLocks noChangeArrowheads="1"/>
          </p:cNvSpPr>
          <p:nvPr/>
        </p:nvSpPr>
        <p:spPr bwMode="auto">
          <a:xfrm>
            <a:off x="3059113" y="2852738"/>
            <a:ext cx="647700" cy="576262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0" name="Oval 2071"/>
          <p:cNvSpPr>
            <a:spLocks noChangeArrowheads="1"/>
          </p:cNvSpPr>
          <p:nvPr/>
        </p:nvSpPr>
        <p:spPr bwMode="auto">
          <a:xfrm>
            <a:off x="3635375" y="3644900"/>
            <a:ext cx="288925" cy="1223963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1" name="Text Box 2072"/>
          <p:cNvSpPr txBox="1">
            <a:spLocks noChangeArrowheads="1"/>
          </p:cNvSpPr>
          <p:nvPr/>
        </p:nvSpPr>
        <p:spPr bwMode="auto">
          <a:xfrm>
            <a:off x="2916238" y="2636838"/>
            <a:ext cx="11636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/>
              <a:t>PROTEINA C</a:t>
            </a:r>
          </a:p>
        </p:txBody>
      </p:sp>
      <p:sp>
        <p:nvSpPr>
          <p:cNvPr id="20492" name="Text Box 2073"/>
          <p:cNvSpPr txBox="1">
            <a:spLocks noChangeArrowheads="1"/>
          </p:cNvSpPr>
          <p:nvPr/>
        </p:nvSpPr>
        <p:spPr bwMode="auto">
          <a:xfrm>
            <a:off x="3635375" y="3429000"/>
            <a:ext cx="1176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/>
              <a:t>PROTEINA S</a:t>
            </a:r>
          </a:p>
        </p:txBody>
      </p:sp>
      <p:sp>
        <p:nvSpPr>
          <p:cNvPr id="20493" name="Rectangle 2075"/>
          <p:cNvSpPr>
            <a:spLocks noChangeArrowheads="1"/>
          </p:cNvSpPr>
          <p:nvPr/>
        </p:nvSpPr>
        <p:spPr bwMode="auto">
          <a:xfrm>
            <a:off x="4932363" y="3860800"/>
            <a:ext cx="576262" cy="10795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4" name="Rectangle 2076"/>
          <p:cNvSpPr>
            <a:spLocks noChangeArrowheads="1"/>
          </p:cNvSpPr>
          <p:nvPr/>
        </p:nvSpPr>
        <p:spPr bwMode="auto">
          <a:xfrm>
            <a:off x="5651500" y="3860800"/>
            <a:ext cx="431800" cy="1079500"/>
          </a:xfrm>
          <a:prstGeom prst="rect">
            <a:avLst/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495" name="Text Box 2077"/>
          <p:cNvSpPr txBox="1">
            <a:spLocks noChangeArrowheads="1"/>
          </p:cNvSpPr>
          <p:nvPr/>
        </p:nvSpPr>
        <p:spPr bwMode="auto">
          <a:xfrm>
            <a:off x="4932363" y="4292600"/>
            <a:ext cx="5953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VIII</a:t>
            </a:r>
          </a:p>
        </p:txBody>
      </p:sp>
      <p:sp>
        <p:nvSpPr>
          <p:cNvPr id="20496" name="Text Box 2078"/>
          <p:cNvSpPr txBox="1">
            <a:spLocks noChangeArrowheads="1"/>
          </p:cNvSpPr>
          <p:nvPr/>
        </p:nvSpPr>
        <p:spPr bwMode="auto">
          <a:xfrm>
            <a:off x="5724525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V</a:t>
            </a:r>
          </a:p>
        </p:txBody>
      </p:sp>
      <p:grpSp>
        <p:nvGrpSpPr>
          <p:cNvPr id="3" name="Group 2079"/>
          <p:cNvGrpSpPr>
            <a:grpSpLocks/>
          </p:cNvGrpSpPr>
          <p:nvPr/>
        </p:nvGrpSpPr>
        <p:grpSpPr bwMode="auto">
          <a:xfrm>
            <a:off x="3851275" y="2973388"/>
            <a:ext cx="1584325" cy="671512"/>
            <a:chOff x="2426" y="1873"/>
            <a:chExt cx="998" cy="423"/>
          </a:xfrm>
        </p:grpSpPr>
        <p:sp>
          <p:nvSpPr>
            <p:cNvPr id="20508" name="Line 2080"/>
            <p:cNvSpPr>
              <a:spLocks noChangeShapeType="1"/>
            </p:cNvSpPr>
            <p:nvPr/>
          </p:nvSpPr>
          <p:spPr bwMode="auto">
            <a:xfrm>
              <a:off x="2426" y="1979"/>
              <a:ext cx="998" cy="317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09" name="Oval 2081"/>
            <p:cNvSpPr>
              <a:spLocks noChangeArrowheads="1"/>
            </p:cNvSpPr>
            <p:nvPr/>
          </p:nvSpPr>
          <p:spPr bwMode="auto">
            <a:xfrm>
              <a:off x="2653" y="1888"/>
              <a:ext cx="272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0" name="Text Box 2082"/>
            <p:cNvSpPr txBox="1">
              <a:spLocks noChangeArrowheads="1"/>
            </p:cNvSpPr>
            <p:nvPr/>
          </p:nvSpPr>
          <p:spPr bwMode="auto">
            <a:xfrm>
              <a:off x="2688" y="187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 b="1"/>
                <a:t>-</a:t>
              </a:r>
            </a:p>
          </p:txBody>
        </p:sp>
      </p:grpSp>
      <p:grpSp>
        <p:nvGrpSpPr>
          <p:cNvPr id="4" name="Group 2083"/>
          <p:cNvGrpSpPr>
            <a:grpSpLocks/>
          </p:cNvGrpSpPr>
          <p:nvPr/>
        </p:nvGrpSpPr>
        <p:grpSpPr bwMode="auto">
          <a:xfrm>
            <a:off x="5651500" y="2420938"/>
            <a:ext cx="1655763" cy="1223962"/>
            <a:chOff x="3560" y="1525"/>
            <a:chExt cx="1043" cy="771"/>
          </a:xfrm>
        </p:grpSpPr>
        <p:sp>
          <p:nvSpPr>
            <p:cNvPr id="20503" name="Oval 2084"/>
            <p:cNvSpPr>
              <a:spLocks noChangeArrowheads="1"/>
            </p:cNvSpPr>
            <p:nvPr/>
          </p:nvSpPr>
          <p:spPr bwMode="auto">
            <a:xfrm>
              <a:off x="4195" y="1706"/>
              <a:ext cx="408" cy="36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04" name="Text Box 2085"/>
            <p:cNvSpPr txBox="1">
              <a:spLocks noChangeArrowheads="1"/>
            </p:cNvSpPr>
            <p:nvPr/>
          </p:nvSpPr>
          <p:spPr bwMode="auto">
            <a:xfrm>
              <a:off x="3833" y="1525"/>
              <a:ext cx="66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200" b="1"/>
                <a:t>TROMBINA</a:t>
              </a:r>
            </a:p>
          </p:txBody>
        </p:sp>
        <p:sp>
          <p:nvSpPr>
            <p:cNvPr id="20505" name="Line 2086"/>
            <p:cNvSpPr>
              <a:spLocks noChangeShapeType="1"/>
            </p:cNvSpPr>
            <p:nvPr/>
          </p:nvSpPr>
          <p:spPr bwMode="auto">
            <a:xfrm flipH="1">
              <a:off x="3560" y="2069"/>
              <a:ext cx="635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06" name="Oval 2087"/>
            <p:cNvSpPr>
              <a:spLocks noChangeArrowheads="1"/>
            </p:cNvSpPr>
            <p:nvPr/>
          </p:nvSpPr>
          <p:spPr bwMode="auto">
            <a:xfrm>
              <a:off x="3707" y="1994"/>
              <a:ext cx="272" cy="22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07" name="Text Box 2088"/>
            <p:cNvSpPr txBox="1">
              <a:spLocks noChangeArrowheads="1"/>
            </p:cNvSpPr>
            <p:nvPr/>
          </p:nvSpPr>
          <p:spPr bwMode="auto">
            <a:xfrm>
              <a:off x="3742" y="1979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 b="1"/>
                <a:t>+</a:t>
              </a:r>
            </a:p>
          </p:txBody>
        </p:sp>
      </p:grpSp>
      <p:sp>
        <p:nvSpPr>
          <p:cNvPr id="20499" name="Line 2089"/>
          <p:cNvSpPr>
            <a:spLocks noChangeShapeType="1"/>
          </p:cNvSpPr>
          <p:nvPr/>
        </p:nvSpPr>
        <p:spPr bwMode="auto">
          <a:xfrm flipH="1" flipV="1">
            <a:off x="1752600" y="51816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00" name="Text Box 2090"/>
          <p:cNvSpPr txBox="1">
            <a:spLocks noChangeArrowheads="1"/>
          </p:cNvSpPr>
          <p:nvPr/>
        </p:nvSpPr>
        <p:spPr bwMode="auto">
          <a:xfrm>
            <a:off x="2498725" y="5805488"/>
            <a:ext cx="6192838" cy="3048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ESPRESSIONE REGOLATA: TNF</a:t>
            </a:r>
            <a:r>
              <a:rPr lang="it-IT" b="1">
                <a:latin typeface="Symbol" charset="2"/>
              </a:rPr>
              <a:t>a</a:t>
            </a:r>
            <a:r>
              <a:rPr lang="it-IT" b="1"/>
              <a:t>, IL-1 RIDUCONO, IL-4 INDUCE</a:t>
            </a:r>
          </a:p>
        </p:txBody>
      </p:sp>
      <p:sp>
        <p:nvSpPr>
          <p:cNvPr id="20501" name="Rectangle 2092"/>
          <p:cNvSpPr>
            <a:spLocks noChangeArrowheads="1"/>
          </p:cNvSpPr>
          <p:nvPr/>
        </p:nvSpPr>
        <p:spPr bwMode="auto">
          <a:xfrm>
            <a:off x="3276600" y="4797425"/>
            <a:ext cx="287338" cy="576263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502" name="Text Box 2093"/>
          <p:cNvSpPr txBox="1">
            <a:spLocks noChangeArrowheads="1"/>
          </p:cNvSpPr>
          <p:nvPr/>
        </p:nvSpPr>
        <p:spPr bwMode="auto">
          <a:xfrm>
            <a:off x="2339975" y="5300663"/>
            <a:ext cx="4303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Recettore endoteliale per la proteina C (EPCR)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5225" y="1524000"/>
            <a:ext cx="620077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609600" y="5867400"/>
            <a:ext cx="32617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it-IT" dirty="0" err="1"/>
              <a:t>Dahlback</a:t>
            </a:r>
            <a:r>
              <a:rPr lang="it-IT" dirty="0"/>
              <a:t> </a:t>
            </a:r>
            <a:r>
              <a:rPr lang="it-IT" dirty="0" err="1"/>
              <a:t>Blood</a:t>
            </a:r>
            <a:r>
              <a:rPr lang="it-IT" dirty="0"/>
              <a:t> 112:19-27, 2008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7468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593725" y="319088"/>
            <a:ext cx="4745038" cy="3048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ORGANIZZAZIONE DEL SISTEMA FIBRINOLITICO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200400" y="3124200"/>
            <a:ext cx="1154113" cy="304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PLASMINA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191000"/>
            <a:ext cx="261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FIBRINA  POLIMERIZZATA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572000" y="4191000"/>
            <a:ext cx="2270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FRAMMENTI SOLUBILI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3352800" y="4343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>
            <a:off x="3733800" y="3505200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4419600" y="3200400"/>
            <a:ext cx="1371600" cy="152400"/>
            <a:chOff x="2784" y="2016"/>
            <a:chExt cx="864" cy="96"/>
          </a:xfrm>
        </p:grpSpPr>
        <p:sp>
          <p:nvSpPr>
            <p:cNvPr id="25625" name="Line 8"/>
            <p:cNvSpPr>
              <a:spLocks noChangeShapeType="1"/>
            </p:cNvSpPr>
            <p:nvPr/>
          </p:nvSpPr>
          <p:spPr bwMode="auto">
            <a:xfrm>
              <a:off x="2784" y="206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626" name="Line 9"/>
            <p:cNvSpPr>
              <a:spLocks noChangeShapeType="1"/>
            </p:cNvSpPr>
            <p:nvPr/>
          </p:nvSpPr>
          <p:spPr bwMode="auto">
            <a:xfrm>
              <a:off x="2784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927725" y="3062288"/>
            <a:ext cx="1543050" cy="304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bg1"/>
                </a:solidFill>
                <a:latin typeface="Symbol" charset="2"/>
              </a:rPr>
              <a:t>a</a:t>
            </a:r>
            <a:r>
              <a:rPr lang="it-IT">
                <a:solidFill>
                  <a:schemeClr val="bg1"/>
                </a:solidFill>
              </a:rPr>
              <a:t>2 anti-plasmina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048000" y="1219200"/>
            <a:ext cx="1679575" cy="304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PLASMINOGENO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3429000" y="16002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038600" y="1828800"/>
            <a:ext cx="1811338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ATTIVATORI DEL </a:t>
            </a:r>
          </a:p>
          <a:p>
            <a:r>
              <a:rPr lang="it-IT"/>
              <a:t>PLASMINOGENO</a:t>
            </a:r>
          </a:p>
          <a:p>
            <a:r>
              <a:rPr lang="it-IT"/>
              <a:t>   (PAs)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791200" y="1981200"/>
            <a:ext cx="1371600" cy="152400"/>
            <a:chOff x="2784" y="2016"/>
            <a:chExt cx="864" cy="96"/>
          </a:xfrm>
        </p:grpSpPr>
        <p:sp>
          <p:nvSpPr>
            <p:cNvPr id="25623" name="Line 17"/>
            <p:cNvSpPr>
              <a:spLocks noChangeShapeType="1"/>
            </p:cNvSpPr>
            <p:nvPr/>
          </p:nvSpPr>
          <p:spPr bwMode="auto">
            <a:xfrm>
              <a:off x="2784" y="2064"/>
              <a:ext cx="86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5624" name="Line 18"/>
            <p:cNvSpPr>
              <a:spLocks noChangeShapeType="1"/>
            </p:cNvSpPr>
            <p:nvPr/>
          </p:nvSpPr>
          <p:spPr bwMode="auto">
            <a:xfrm>
              <a:off x="2784" y="2016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4355" name="Line 19"/>
          <p:cNvSpPr>
            <a:spLocks noChangeShapeType="1"/>
          </p:cNvSpPr>
          <p:nvPr/>
        </p:nvSpPr>
        <p:spPr bwMode="auto">
          <a:xfrm flipH="1">
            <a:off x="3505200" y="2057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56" name="Text Box 20"/>
          <p:cNvSpPr txBox="1">
            <a:spLocks noChangeArrowheads="1"/>
          </p:cNvSpPr>
          <p:nvPr/>
        </p:nvSpPr>
        <p:spPr bwMode="auto">
          <a:xfrm>
            <a:off x="6858000" y="1676400"/>
            <a:ext cx="1479550" cy="304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Inibitori (PAIs)</a:t>
            </a:r>
          </a:p>
        </p:txBody>
      </p: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4495800" y="28956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/>
              <a:t>-</a:t>
            </a:r>
          </a:p>
        </p:txBody>
      </p:sp>
      <p:sp>
        <p:nvSpPr>
          <p:cNvPr id="14358" name="Text Box 22"/>
          <p:cNvSpPr txBox="1">
            <a:spLocks noChangeArrowheads="1"/>
          </p:cNvSpPr>
          <p:nvPr/>
        </p:nvSpPr>
        <p:spPr bwMode="auto">
          <a:xfrm>
            <a:off x="5867400" y="1676400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 b="1"/>
              <a:t>-</a:t>
            </a:r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3962400" y="35052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2438400" y="5181600"/>
            <a:ext cx="1865313" cy="304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ALTRI SUBSTRATI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4708525" y="5195888"/>
            <a:ext cx="1555750" cy="5175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Fibrinogeno</a:t>
            </a:r>
          </a:p>
          <a:p>
            <a:r>
              <a:rPr lang="it-IT">
                <a:solidFill>
                  <a:schemeClr val="bg1"/>
                </a:solidFill>
              </a:rPr>
              <a:t>Fattori V e VIII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041525" y="5957888"/>
            <a:ext cx="2303463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Proteine del complemento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860925" y="5881688"/>
            <a:ext cx="3662363" cy="7302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>
                <a:solidFill>
                  <a:schemeClr val="bg1"/>
                </a:solidFill>
              </a:rPr>
              <a:t>Proteine della matrice extracellulare:</a:t>
            </a:r>
          </a:p>
          <a:p>
            <a:pPr algn="ctr"/>
            <a:r>
              <a:rPr lang="it-IT">
                <a:solidFill>
                  <a:schemeClr val="bg1"/>
                </a:solidFill>
              </a:rPr>
              <a:t>Azione diretta o mediata da attivazione di</a:t>
            </a:r>
          </a:p>
          <a:p>
            <a:pPr algn="ctr"/>
            <a:r>
              <a:rPr lang="it-IT" i="1">
                <a:solidFill>
                  <a:schemeClr val="bg1"/>
                </a:solidFill>
              </a:rPr>
              <a:t>collagenasi ed elastasi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 autoUpdateAnimBg="0"/>
      <p:bldP spid="14339" grpId="0" animBg="1" autoUpdateAnimBg="0"/>
      <p:bldP spid="14340" grpId="0" autoUpdateAnimBg="0"/>
      <p:bldP spid="14341" grpId="0" autoUpdateAnimBg="0"/>
      <p:bldP spid="14342" grpId="0" animBg="1"/>
      <p:bldP spid="14343" grpId="0" animBg="1"/>
      <p:bldP spid="14346" grpId="0" animBg="1" autoUpdateAnimBg="0"/>
      <p:bldP spid="14347" grpId="0" animBg="1" autoUpdateAnimBg="0"/>
      <p:bldP spid="14348" grpId="0" animBg="1"/>
      <p:bldP spid="14349" grpId="0" autoUpdateAnimBg="0"/>
      <p:bldP spid="14355" grpId="0" animBg="1"/>
      <p:bldP spid="14356" grpId="0" animBg="1" autoUpdateAnimBg="0"/>
      <p:bldP spid="14357" grpId="0" autoUpdateAnimBg="0"/>
      <p:bldP spid="14358" grpId="0" autoUpdateAnimBg="0"/>
      <p:bldP spid="14359" grpId="0" animBg="1"/>
      <p:bldP spid="14360" grpId="0" animBg="1" autoUpdateAnimBg="0"/>
      <p:bldP spid="14361" grpId="0" animBg="1" autoUpdateAnimBg="0"/>
      <p:bldP spid="14362" grpId="0" animBg="1" autoUpdateAnimBg="0"/>
      <p:bldP spid="14363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2157413"/>
            <a:ext cx="7143750" cy="2543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17525" y="547688"/>
            <a:ext cx="4811713" cy="3048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ALTERAZIONI EREDITARIE DELLA COAGULAZIONE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31925" y="4838700"/>
            <a:ext cx="63388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b="1">
                <a:solidFill>
                  <a:srgbClr val="0099FF"/>
                </a:solidFill>
              </a:rPr>
              <a:t>Fattore di Von Willebrand     1: 1000                         Autosomica dominante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1455738" y="2260600"/>
          <a:ext cx="6221412" cy="2336800"/>
        </p:xfrm>
        <a:graphic>
          <a:graphicData uri="http://schemas.openxmlformats.org/presentationml/2006/ole">
            <p:oleObj spid="_x0000_s28676" name="Documento" r:id="rId3" imgW="6210300" imgH="2336800" progId="Word.Document.8">
              <p:embed/>
            </p:oleObj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0" y="1905000"/>
            <a:ext cx="5546486" cy="27699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200" dirty="0"/>
              <a:t>Fattore implicato     </a:t>
            </a:r>
            <a:r>
              <a:rPr lang="it-IT" sz="1200" dirty="0" smtClean="0"/>
              <a:t>           Incidenza                         Cromosoma                       </a:t>
            </a:r>
            <a:r>
              <a:rPr lang="it-IT" sz="1200" dirty="0"/>
              <a:t>Ereditarietà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 autoUpdateAnimBg="0"/>
      <p:bldP spid="17415" grpId="0" autoUpdateAnimBg="0"/>
      <p:bldP spid="8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517525" y="547688"/>
            <a:ext cx="4756150" cy="304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dirty="0"/>
              <a:t>ALTERAZIONI ACQUISITE DELLA COAGULAZIONE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5238531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dirty="0">
                <a:solidFill>
                  <a:schemeClr val="bg1"/>
                </a:solidFill>
              </a:rPr>
              <a:t>I. DIFETTI </a:t>
            </a:r>
            <a:r>
              <a:rPr lang="it-IT" dirty="0" err="1">
                <a:solidFill>
                  <a:schemeClr val="bg1"/>
                </a:solidFill>
              </a:rPr>
              <a:t>DI</a:t>
            </a:r>
            <a:r>
              <a:rPr lang="it-IT" dirty="0">
                <a:solidFill>
                  <a:schemeClr val="bg1"/>
                </a:solidFill>
              </a:rPr>
              <a:t> PRODUZIONE: insufficienze epatiche gravi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904999"/>
            <a:ext cx="8523288" cy="6437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dirty="0"/>
              <a:t>II. DIFETTO </a:t>
            </a:r>
            <a:r>
              <a:rPr lang="it-IT" dirty="0" err="1"/>
              <a:t>DI</a:t>
            </a:r>
            <a:r>
              <a:rPr lang="it-IT" dirty="0"/>
              <a:t> APPROPRIATA MODIFICAZIONE POST-TRADUZIONALE: deficienza di Vitamina </a:t>
            </a:r>
            <a:r>
              <a:rPr lang="it-IT" dirty="0" err="1"/>
              <a:t>K</a:t>
            </a:r>
            <a:endParaRPr lang="it-IT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33400" y="3581400"/>
            <a:ext cx="6876393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dirty="0"/>
              <a:t>IV. INATTIVAZIONE: </a:t>
            </a:r>
          </a:p>
          <a:p>
            <a:pPr>
              <a:defRPr/>
            </a:pPr>
            <a:r>
              <a:rPr lang="it-IT" dirty="0"/>
              <a:t> - </a:t>
            </a:r>
            <a:r>
              <a:rPr lang="it-IT" dirty="0" err="1"/>
              <a:t>Ab</a:t>
            </a:r>
            <a:r>
              <a:rPr lang="it-IT" dirty="0"/>
              <a:t> anti-fattori della coagulazione nei </a:t>
            </a:r>
            <a:r>
              <a:rPr lang="it-IT" dirty="0" err="1"/>
              <a:t>politransfusi</a:t>
            </a:r>
            <a:r>
              <a:rPr lang="it-IT" dirty="0"/>
              <a:t> e in altre condizioni</a:t>
            </a:r>
          </a:p>
          <a:p>
            <a:pPr>
              <a:defRPr/>
            </a:pPr>
            <a:r>
              <a:rPr lang="it-IT" dirty="0"/>
              <a:t> - terapia con eparina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533400" y="4953000"/>
            <a:ext cx="4740275" cy="92333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dirty="0"/>
              <a:t>V. IPERATTIVAZIONE DELLA FIBRINOLISI:</a:t>
            </a:r>
          </a:p>
          <a:p>
            <a:pPr>
              <a:defRPr/>
            </a:pPr>
            <a:r>
              <a:rPr lang="it-IT" dirty="0"/>
              <a:t> - Tumori (rilascio di attivatori del </a:t>
            </a:r>
            <a:r>
              <a:rPr lang="it-IT" dirty="0" err="1"/>
              <a:t>plasminogeno</a:t>
            </a:r>
            <a:r>
              <a:rPr lang="it-IT" dirty="0"/>
              <a:t>)</a:t>
            </a:r>
          </a:p>
          <a:p>
            <a:pPr>
              <a:defRPr/>
            </a:pPr>
            <a:r>
              <a:rPr lang="it-IT" dirty="0"/>
              <a:t> - Terapie incongrue (</a:t>
            </a:r>
            <a:r>
              <a:rPr lang="it-IT" dirty="0" err="1"/>
              <a:t>streptochinasi</a:t>
            </a:r>
            <a:r>
              <a:rPr lang="it-IT" dirty="0"/>
              <a:t>)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533399" y="2667000"/>
            <a:ext cx="6648669" cy="36933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it-IT" dirty="0"/>
              <a:t>III. AUMENTATO CONSUMO: Coagulazione Intravascolare Disseminata</a:t>
            </a:r>
            <a:r>
              <a:rPr lang="it-IT" dirty="0">
                <a:latin typeface="Symbol" charset="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  <p:bldP spid="18435" grpId="0" animBg="1" autoUpdateAnimBg="0"/>
      <p:bldP spid="18436" grpId="0" animBg="1" autoUpdateAnimBg="0"/>
      <p:bldP spid="18437" grpId="0" animBg="1" autoUpdateAnimBg="0"/>
      <p:bldP spid="18438" grpId="0" animBg="1" autoUpdateAnimBg="0"/>
      <p:bldP spid="18440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5867400" y="2438400"/>
            <a:ext cx="2633663" cy="1981200"/>
            <a:chOff x="3696" y="1536"/>
            <a:chExt cx="1659" cy="1248"/>
          </a:xfrm>
        </p:grpSpPr>
        <p:grpSp>
          <p:nvGrpSpPr>
            <p:cNvPr id="3" name="Group 44"/>
            <p:cNvGrpSpPr>
              <a:grpSpLocks/>
            </p:cNvGrpSpPr>
            <p:nvPr/>
          </p:nvGrpSpPr>
          <p:grpSpPr bwMode="auto">
            <a:xfrm>
              <a:off x="4272" y="1824"/>
              <a:ext cx="360" cy="672"/>
              <a:chOff x="720" y="1728"/>
              <a:chExt cx="288" cy="672"/>
            </a:xfrm>
          </p:grpSpPr>
          <p:sp>
            <p:nvSpPr>
              <p:cNvPr id="31864" name="Line 45"/>
              <p:cNvSpPr>
                <a:spLocks noChangeShapeType="1"/>
              </p:cNvSpPr>
              <p:nvPr/>
            </p:nvSpPr>
            <p:spPr bwMode="auto">
              <a:xfrm flipH="1">
                <a:off x="720" y="1728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865" name="Line 46"/>
              <p:cNvSpPr>
                <a:spLocks noChangeShapeType="1"/>
              </p:cNvSpPr>
              <p:nvPr/>
            </p:nvSpPr>
            <p:spPr bwMode="auto">
              <a:xfrm>
                <a:off x="720" y="192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866" name="Line 47"/>
              <p:cNvSpPr>
                <a:spLocks noChangeShapeType="1"/>
              </p:cNvSpPr>
              <p:nvPr/>
            </p:nvSpPr>
            <p:spPr bwMode="auto">
              <a:xfrm>
                <a:off x="720" y="2208"/>
                <a:ext cx="288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4" name="Group 52"/>
            <p:cNvGrpSpPr>
              <a:grpSpLocks/>
            </p:cNvGrpSpPr>
            <p:nvPr/>
          </p:nvGrpSpPr>
          <p:grpSpPr bwMode="auto">
            <a:xfrm>
              <a:off x="3696" y="1824"/>
              <a:ext cx="576" cy="672"/>
              <a:chOff x="720" y="1728"/>
              <a:chExt cx="576" cy="672"/>
            </a:xfrm>
          </p:grpSpPr>
          <p:grpSp>
            <p:nvGrpSpPr>
              <p:cNvPr id="5" name="Group 53"/>
              <p:cNvGrpSpPr>
                <a:grpSpLocks/>
              </p:cNvGrpSpPr>
              <p:nvPr/>
            </p:nvGrpSpPr>
            <p:grpSpPr bwMode="auto">
              <a:xfrm>
                <a:off x="720" y="1728"/>
                <a:ext cx="288" cy="672"/>
                <a:chOff x="720" y="1728"/>
                <a:chExt cx="288" cy="672"/>
              </a:xfrm>
            </p:grpSpPr>
            <p:sp>
              <p:nvSpPr>
                <p:cNvPr id="31861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720" y="1728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1862" name="Line 55"/>
                <p:cNvSpPr>
                  <a:spLocks noChangeShapeType="1"/>
                </p:cNvSpPr>
                <p:nvPr/>
              </p:nvSpPr>
              <p:spPr bwMode="auto">
                <a:xfrm>
                  <a:off x="720" y="192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1863" name="Line 56"/>
                <p:cNvSpPr>
                  <a:spLocks noChangeShapeType="1"/>
                </p:cNvSpPr>
                <p:nvPr/>
              </p:nvSpPr>
              <p:spPr bwMode="auto">
                <a:xfrm>
                  <a:off x="720" y="2208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 flipH="1">
                <a:off x="1008" y="1728"/>
                <a:ext cx="288" cy="672"/>
                <a:chOff x="720" y="1728"/>
                <a:chExt cx="288" cy="672"/>
              </a:xfrm>
            </p:grpSpPr>
            <p:sp>
              <p:nvSpPr>
                <p:cNvPr id="31858" name="Line 58"/>
                <p:cNvSpPr>
                  <a:spLocks noChangeShapeType="1"/>
                </p:cNvSpPr>
                <p:nvPr/>
              </p:nvSpPr>
              <p:spPr bwMode="auto">
                <a:xfrm flipH="1">
                  <a:off x="720" y="1728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1859" name="Line 59"/>
                <p:cNvSpPr>
                  <a:spLocks noChangeShapeType="1"/>
                </p:cNvSpPr>
                <p:nvPr/>
              </p:nvSpPr>
              <p:spPr bwMode="auto">
                <a:xfrm>
                  <a:off x="720" y="1920"/>
                  <a:ext cx="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1860" name="Line 60"/>
                <p:cNvSpPr>
                  <a:spLocks noChangeShapeType="1"/>
                </p:cNvSpPr>
                <p:nvPr/>
              </p:nvSpPr>
              <p:spPr bwMode="auto">
                <a:xfrm>
                  <a:off x="720" y="2208"/>
                  <a:ext cx="288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</p:grpSp>
        <p:sp>
          <p:nvSpPr>
            <p:cNvPr id="31837" name="Line 61"/>
            <p:cNvSpPr>
              <a:spLocks noChangeShapeType="1"/>
            </p:cNvSpPr>
            <p:nvPr/>
          </p:nvSpPr>
          <p:spPr bwMode="auto">
            <a:xfrm>
              <a:off x="4608" y="1824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38" name="Line 62"/>
            <p:cNvSpPr>
              <a:spLocks noChangeShapeType="1"/>
            </p:cNvSpPr>
            <p:nvPr/>
          </p:nvSpPr>
          <p:spPr bwMode="auto">
            <a:xfrm flipV="1">
              <a:off x="4608" y="2256"/>
              <a:ext cx="38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39" name="Text Box 64"/>
            <p:cNvSpPr txBox="1">
              <a:spLocks noChangeArrowheads="1"/>
            </p:cNvSpPr>
            <p:nvPr/>
          </p:nvSpPr>
          <p:spPr bwMode="auto">
            <a:xfrm>
              <a:off x="4934" y="2073"/>
              <a:ext cx="2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O</a:t>
              </a:r>
            </a:p>
          </p:txBody>
        </p:sp>
        <p:sp>
          <p:nvSpPr>
            <p:cNvPr id="31840" name="Line 65"/>
            <p:cNvSpPr>
              <a:spLocks noChangeShapeType="1"/>
            </p:cNvSpPr>
            <p:nvPr/>
          </p:nvSpPr>
          <p:spPr bwMode="auto">
            <a:xfrm flipH="1">
              <a:off x="3752" y="188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41" name="Line 66"/>
            <p:cNvSpPr>
              <a:spLocks noChangeShapeType="1"/>
            </p:cNvSpPr>
            <p:nvPr/>
          </p:nvSpPr>
          <p:spPr bwMode="auto">
            <a:xfrm>
              <a:off x="3744" y="2256"/>
              <a:ext cx="248" cy="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42" name="Line 67"/>
            <p:cNvSpPr>
              <a:spLocks noChangeShapeType="1"/>
            </p:cNvSpPr>
            <p:nvPr/>
          </p:nvSpPr>
          <p:spPr bwMode="auto">
            <a:xfrm>
              <a:off x="4224" y="201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7" name="Group 70"/>
            <p:cNvGrpSpPr>
              <a:grpSpLocks/>
            </p:cNvGrpSpPr>
            <p:nvPr/>
          </p:nvGrpSpPr>
          <p:grpSpPr bwMode="auto">
            <a:xfrm>
              <a:off x="4560" y="2448"/>
              <a:ext cx="96" cy="192"/>
              <a:chOff x="4560" y="2448"/>
              <a:chExt cx="96" cy="192"/>
            </a:xfrm>
          </p:grpSpPr>
          <p:sp>
            <p:nvSpPr>
              <p:cNvPr id="31854" name="Line 68"/>
              <p:cNvSpPr>
                <a:spLocks noChangeShapeType="1"/>
              </p:cNvSpPr>
              <p:nvPr/>
            </p:nvSpPr>
            <p:spPr bwMode="auto">
              <a:xfrm>
                <a:off x="456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855" name="Line 69"/>
              <p:cNvSpPr>
                <a:spLocks noChangeShapeType="1"/>
              </p:cNvSpPr>
              <p:nvPr/>
            </p:nvSpPr>
            <p:spPr bwMode="auto">
              <a:xfrm>
                <a:off x="4656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grpSp>
          <p:nvGrpSpPr>
            <p:cNvPr id="8" name="Group 71"/>
            <p:cNvGrpSpPr>
              <a:grpSpLocks/>
            </p:cNvGrpSpPr>
            <p:nvPr/>
          </p:nvGrpSpPr>
          <p:grpSpPr bwMode="auto">
            <a:xfrm>
              <a:off x="4560" y="1680"/>
              <a:ext cx="96" cy="192"/>
              <a:chOff x="4560" y="2448"/>
              <a:chExt cx="96" cy="192"/>
            </a:xfrm>
          </p:grpSpPr>
          <p:sp>
            <p:nvSpPr>
              <p:cNvPr id="31852" name="Line 72"/>
              <p:cNvSpPr>
                <a:spLocks noChangeShapeType="1"/>
              </p:cNvSpPr>
              <p:nvPr/>
            </p:nvSpPr>
            <p:spPr bwMode="auto">
              <a:xfrm>
                <a:off x="456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853" name="Line 73"/>
              <p:cNvSpPr>
                <a:spLocks noChangeShapeType="1"/>
              </p:cNvSpPr>
              <p:nvPr/>
            </p:nvSpPr>
            <p:spPr bwMode="auto">
              <a:xfrm>
                <a:off x="4656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31845" name="Text Box 74"/>
            <p:cNvSpPr txBox="1">
              <a:spLocks noChangeArrowheads="1"/>
            </p:cNvSpPr>
            <p:nvPr/>
          </p:nvSpPr>
          <p:spPr bwMode="auto">
            <a:xfrm>
              <a:off x="4512" y="1536"/>
              <a:ext cx="2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O</a:t>
              </a:r>
            </a:p>
          </p:txBody>
        </p:sp>
        <p:sp>
          <p:nvSpPr>
            <p:cNvPr id="31846" name="Text Box 75"/>
            <p:cNvSpPr txBox="1">
              <a:spLocks noChangeArrowheads="1"/>
            </p:cNvSpPr>
            <p:nvPr/>
          </p:nvSpPr>
          <p:spPr bwMode="auto">
            <a:xfrm>
              <a:off x="4512" y="2592"/>
              <a:ext cx="2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O</a:t>
              </a:r>
            </a:p>
          </p:txBody>
        </p:sp>
        <p:sp>
          <p:nvSpPr>
            <p:cNvPr id="31847" name="Line 76"/>
            <p:cNvSpPr>
              <a:spLocks noChangeShapeType="1"/>
            </p:cNvSpPr>
            <p:nvPr/>
          </p:nvSpPr>
          <p:spPr bwMode="auto">
            <a:xfrm flipH="1">
              <a:off x="4944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48" name="Line 77"/>
            <p:cNvSpPr>
              <a:spLocks noChangeShapeType="1"/>
            </p:cNvSpPr>
            <p:nvPr/>
          </p:nvSpPr>
          <p:spPr bwMode="auto">
            <a:xfrm>
              <a:off x="4944" y="20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49" name="Line 78"/>
            <p:cNvSpPr>
              <a:spLocks noChangeShapeType="1"/>
            </p:cNvSpPr>
            <p:nvPr/>
          </p:nvSpPr>
          <p:spPr bwMode="auto">
            <a:xfrm>
              <a:off x="4944" y="225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50" name="Text Box 79"/>
            <p:cNvSpPr txBox="1">
              <a:spLocks noChangeArrowheads="1"/>
            </p:cNvSpPr>
            <p:nvPr/>
          </p:nvSpPr>
          <p:spPr bwMode="auto">
            <a:xfrm>
              <a:off x="5088" y="2400"/>
              <a:ext cx="1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R</a:t>
              </a:r>
            </a:p>
          </p:txBody>
        </p:sp>
        <p:sp>
          <p:nvSpPr>
            <p:cNvPr id="31851" name="Text Box 80"/>
            <p:cNvSpPr txBox="1">
              <a:spLocks noChangeArrowheads="1"/>
            </p:cNvSpPr>
            <p:nvPr/>
          </p:nvSpPr>
          <p:spPr bwMode="auto">
            <a:xfrm>
              <a:off x="5040" y="1728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CH</a:t>
              </a:r>
              <a:r>
                <a:rPr lang="it-IT" b="1" baseline="-25000"/>
                <a:t>3</a:t>
              </a:r>
            </a:p>
          </p:txBody>
        </p:sp>
      </p:grpSp>
      <p:grpSp>
        <p:nvGrpSpPr>
          <p:cNvPr id="9" name="Group 170"/>
          <p:cNvGrpSpPr>
            <a:grpSpLocks/>
          </p:cNvGrpSpPr>
          <p:nvPr/>
        </p:nvGrpSpPr>
        <p:grpSpPr bwMode="auto">
          <a:xfrm>
            <a:off x="3352800" y="4191000"/>
            <a:ext cx="2557463" cy="1981200"/>
            <a:chOff x="2112" y="2640"/>
            <a:chExt cx="1611" cy="1248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2112" y="2928"/>
              <a:ext cx="1152" cy="672"/>
              <a:chOff x="816" y="1824"/>
              <a:chExt cx="1152" cy="672"/>
            </a:xfrm>
          </p:grpSpPr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1392" y="1824"/>
                <a:ext cx="576" cy="672"/>
                <a:chOff x="720" y="1728"/>
                <a:chExt cx="576" cy="672"/>
              </a:xfrm>
            </p:grpSpPr>
            <p:grpSp>
              <p:nvGrpSpPr>
                <p:cNvPr id="12" name="Group 25"/>
                <p:cNvGrpSpPr>
                  <a:grpSpLocks/>
                </p:cNvGrpSpPr>
                <p:nvPr/>
              </p:nvGrpSpPr>
              <p:grpSpPr bwMode="auto">
                <a:xfrm>
                  <a:off x="720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832" name="Line 2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833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834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3" name="Group 29"/>
                <p:cNvGrpSpPr>
                  <a:grpSpLocks/>
                </p:cNvGrpSpPr>
                <p:nvPr/>
              </p:nvGrpSpPr>
              <p:grpSpPr bwMode="auto">
                <a:xfrm flipH="1">
                  <a:off x="1008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829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830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831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816" y="1824"/>
                <a:ext cx="576" cy="672"/>
                <a:chOff x="720" y="1728"/>
                <a:chExt cx="576" cy="672"/>
              </a:xfrm>
            </p:grpSpPr>
            <p:grpSp>
              <p:nvGrpSpPr>
                <p:cNvPr id="15" name="Group 34"/>
                <p:cNvGrpSpPr>
                  <a:grpSpLocks/>
                </p:cNvGrpSpPr>
                <p:nvPr/>
              </p:nvGrpSpPr>
              <p:grpSpPr bwMode="auto">
                <a:xfrm>
                  <a:off x="720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824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825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82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16" name="Group 38"/>
                <p:cNvGrpSpPr>
                  <a:grpSpLocks/>
                </p:cNvGrpSpPr>
                <p:nvPr/>
              </p:nvGrpSpPr>
              <p:grpSpPr bwMode="auto">
                <a:xfrm flipH="1">
                  <a:off x="1008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821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82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82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801" name="Line 82"/>
            <p:cNvSpPr>
              <a:spLocks noChangeShapeType="1"/>
            </p:cNvSpPr>
            <p:nvPr/>
          </p:nvSpPr>
          <p:spPr bwMode="auto">
            <a:xfrm flipH="1">
              <a:off x="2144" y="2976"/>
              <a:ext cx="25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02" name="Line 83"/>
            <p:cNvSpPr>
              <a:spLocks noChangeShapeType="1"/>
            </p:cNvSpPr>
            <p:nvPr/>
          </p:nvSpPr>
          <p:spPr bwMode="auto">
            <a:xfrm>
              <a:off x="2160" y="3360"/>
              <a:ext cx="24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03" name="Line 84"/>
            <p:cNvSpPr>
              <a:spLocks noChangeShapeType="1"/>
            </p:cNvSpPr>
            <p:nvPr/>
          </p:nvSpPr>
          <p:spPr bwMode="auto">
            <a:xfrm>
              <a:off x="2640" y="31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04" name="Line 85"/>
            <p:cNvSpPr>
              <a:spLocks noChangeShapeType="1"/>
            </p:cNvSpPr>
            <p:nvPr/>
          </p:nvSpPr>
          <p:spPr bwMode="auto">
            <a:xfrm>
              <a:off x="3216" y="3120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grpSp>
          <p:nvGrpSpPr>
            <p:cNvPr id="17" name="Group 86"/>
            <p:cNvGrpSpPr>
              <a:grpSpLocks/>
            </p:cNvGrpSpPr>
            <p:nvPr/>
          </p:nvGrpSpPr>
          <p:grpSpPr bwMode="auto">
            <a:xfrm>
              <a:off x="2928" y="3552"/>
              <a:ext cx="96" cy="192"/>
              <a:chOff x="4560" y="2448"/>
              <a:chExt cx="96" cy="192"/>
            </a:xfrm>
          </p:grpSpPr>
          <p:sp>
            <p:nvSpPr>
              <p:cNvPr id="31815" name="Line 87"/>
              <p:cNvSpPr>
                <a:spLocks noChangeShapeType="1"/>
              </p:cNvSpPr>
              <p:nvPr/>
            </p:nvSpPr>
            <p:spPr bwMode="auto">
              <a:xfrm>
                <a:off x="456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816" name="Line 88"/>
              <p:cNvSpPr>
                <a:spLocks noChangeShapeType="1"/>
              </p:cNvSpPr>
              <p:nvPr/>
            </p:nvSpPr>
            <p:spPr bwMode="auto">
              <a:xfrm>
                <a:off x="4656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31806" name="Text Box 89"/>
            <p:cNvSpPr txBox="1">
              <a:spLocks noChangeArrowheads="1"/>
            </p:cNvSpPr>
            <p:nvPr/>
          </p:nvSpPr>
          <p:spPr bwMode="auto">
            <a:xfrm>
              <a:off x="2880" y="3696"/>
              <a:ext cx="2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O</a:t>
              </a:r>
            </a:p>
          </p:txBody>
        </p:sp>
        <p:grpSp>
          <p:nvGrpSpPr>
            <p:cNvPr id="18" name="Group 90"/>
            <p:cNvGrpSpPr>
              <a:grpSpLocks/>
            </p:cNvGrpSpPr>
            <p:nvPr/>
          </p:nvGrpSpPr>
          <p:grpSpPr bwMode="auto">
            <a:xfrm>
              <a:off x="2928" y="2784"/>
              <a:ext cx="96" cy="192"/>
              <a:chOff x="4560" y="2448"/>
              <a:chExt cx="96" cy="192"/>
            </a:xfrm>
          </p:grpSpPr>
          <p:sp>
            <p:nvSpPr>
              <p:cNvPr id="31813" name="Line 91"/>
              <p:cNvSpPr>
                <a:spLocks noChangeShapeType="1"/>
              </p:cNvSpPr>
              <p:nvPr/>
            </p:nvSpPr>
            <p:spPr bwMode="auto">
              <a:xfrm>
                <a:off x="456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1814" name="Line 92"/>
              <p:cNvSpPr>
                <a:spLocks noChangeShapeType="1"/>
              </p:cNvSpPr>
              <p:nvPr/>
            </p:nvSpPr>
            <p:spPr bwMode="auto">
              <a:xfrm>
                <a:off x="4656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sp>
          <p:nvSpPr>
            <p:cNvPr id="31808" name="Text Box 93"/>
            <p:cNvSpPr txBox="1">
              <a:spLocks noChangeArrowheads="1"/>
            </p:cNvSpPr>
            <p:nvPr/>
          </p:nvSpPr>
          <p:spPr bwMode="auto">
            <a:xfrm>
              <a:off x="2880" y="2640"/>
              <a:ext cx="2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O</a:t>
              </a:r>
            </a:p>
          </p:txBody>
        </p:sp>
        <p:sp>
          <p:nvSpPr>
            <p:cNvPr id="31809" name="Text Box 94"/>
            <p:cNvSpPr txBox="1">
              <a:spLocks noChangeArrowheads="1"/>
            </p:cNvSpPr>
            <p:nvPr/>
          </p:nvSpPr>
          <p:spPr bwMode="auto">
            <a:xfrm>
              <a:off x="3408" y="2880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CH</a:t>
              </a:r>
              <a:r>
                <a:rPr lang="it-IT" b="1" baseline="-25000"/>
                <a:t>3</a:t>
              </a:r>
            </a:p>
          </p:txBody>
        </p:sp>
        <p:sp>
          <p:nvSpPr>
            <p:cNvPr id="31810" name="Line 95"/>
            <p:cNvSpPr>
              <a:spLocks noChangeShapeType="1"/>
            </p:cNvSpPr>
            <p:nvPr/>
          </p:nvSpPr>
          <p:spPr bwMode="auto">
            <a:xfrm flipV="1">
              <a:off x="3264" y="302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11" name="Line 96"/>
            <p:cNvSpPr>
              <a:spLocks noChangeShapeType="1"/>
            </p:cNvSpPr>
            <p:nvPr/>
          </p:nvSpPr>
          <p:spPr bwMode="auto">
            <a:xfrm>
              <a:off x="3264" y="3408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812" name="Text Box 97"/>
            <p:cNvSpPr txBox="1">
              <a:spLocks noChangeArrowheads="1"/>
            </p:cNvSpPr>
            <p:nvPr/>
          </p:nvSpPr>
          <p:spPr bwMode="auto">
            <a:xfrm>
              <a:off x="3504" y="3456"/>
              <a:ext cx="1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R</a:t>
              </a:r>
            </a:p>
          </p:txBody>
        </p:sp>
      </p:grpSp>
      <p:sp>
        <p:nvSpPr>
          <p:cNvPr id="19627" name="AutoShape 171"/>
          <p:cNvSpPr>
            <a:spLocks noChangeArrowheads="1"/>
          </p:cNvSpPr>
          <p:nvPr/>
        </p:nvSpPr>
        <p:spPr bwMode="auto">
          <a:xfrm rot="2365305">
            <a:off x="6324600" y="4267200"/>
            <a:ext cx="428625" cy="1524000"/>
          </a:xfrm>
          <a:prstGeom prst="curvedLeftArrow">
            <a:avLst>
              <a:gd name="adj1" fmla="val 71111"/>
              <a:gd name="adj2" fmla="val 14222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628" name="AutoShape 172"/>
          <p:cNvSpPr>
            <a:spLocks noChangeArrowheads="1"/>
          </p:cNvSpPr>
          <p:nvPr/>
        </p:nvSpPr>
        <p:spPr bwMode="auto">
          <a:xfrm rot="-7193196">
            <a:off x="1395413" y="4624387"/>
            <a:ext cx="1676400" cy="504825"/>
          </a:xfrm>
          <a:prstGeom prst="curvedDownArrow">
            <a:avLst>
              <a:gd name="adj1" fmla="val 66415"/>
              <a:gd name="adj2" fmla="val 13283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629" name="Text Box 173"/>
          <p:cNvSpPr txBox="1">
            <a:spLocks noChangeArrowheads="1"/>
          </p:cNvSpPr>
          <p:nvPr/>
        </p:nvSpPr>
        <p:spPr bwMode="auto">
          <a:xfrm>
            <a:off x="1143000" y="1828800"/>
            <a:ext cx="1738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Vit. K idrochinone</a:t>
            </a:r>
          </a:p>
        </p:txBody>
      </p:sp>
      <p:sp>
        <p:nvSpPr>
          <p:cNvPr id="19630" name="Text Box 174"/>
          <p:cNvSpPr txBox="1">
            <a:spLocks noChangeArrowheads="1"/>
          </p:cNvSpPr>
          <p:nvPr/>
        </p:nvSpPr>
        <p:spPr bwMode="auto">
          <a:xfrm>
            <a:off x="6477000" y="1905000"/>
            <a:ext cx="14906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Vit. K epossido</a:t>
            </a:r>
          </a:p>
        </p:txBody>
      </p:sp>
      <p:sp>
        <p:nvSpPr>
          <p:cNvPr id="19631" name="Text Box 175"/>
          <p:cNvSpPr txBox="1">
            <a:spLocks noChangeArrowheads="1"/>
          </p:cNvSpPr>
          <p:nvPr/>
        </p:nvSpPr>
        <p:spPr bwMode="auto">
          <a:xfrm>
            <a:off x="6689725" y="5348288"/>
            <a:ext cx="998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3300"/>
                </a:solidFill>
              </a:rPr>
              <a:t>Reduttasi</a:t>
            </a:r>
          </a:p>
        </p:txBody>
      </p:sp>
      <p:sp>
        <p:nvSpPr>
          <p:cNvPr id="19632" name="Text Box 176"/>
          <p:cNvSpPr txBox="1">
            <a:spLocks noChangeArrowheads="1"/>
          </p:cNvSpPr>
          <p:nvPr/>
        </p:nvSpPr>
        <p:spPr bwMode="auto">
          <a:xfrm>
            <a:off x="1066800" y="4953000"/>
            <a:ext cx="9985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3300"/>
                </a:solidFill>
              </a:rPr>
              <a:t>Reduttasi</a:t>
            </a:r>
          </a:p>
        </p:txBody>
      </p:sp>
      <p:sp>
        <p:nvSpPr>
          <p:cNvPr id="19633" name="Text Box 177"/>
          <p:cNvSpPr txBox="1">
            <a:spLocks noChangeArrowheads="1"/>
          </p:cNvSpPr>
          <p:nvPr/>
        </p:nvSpPr>
        <p:spPr bwMode="auto">
          <a:xfrm>
            <a:off x="4098925" y="6218237"/>
            <a:ext cx="10414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 i="1" dirty="0" err="1"/>
              <a:t>Cumarinici</a:t>
            </a:r>
            <a:endParaRPr lang="it-IT" b="1" i="1" dirty="0"/>
          </a:p>
          <a:p>
            <a:r>
              <a:rPr lang="it-IT" b="1" i="1" dirty="0"/>
              <a:t>(</a:t>
            </a:r>
            <a:r>
              <a:rPr lang="it-IT" b="1" i="1" dirty="0" err="1"/>
              <a:t>warfarin</a:t>
            </a:r>
            <a:r>
              <a:rPr lang="it-IT" b="1" i="1" dirty="0"/>
              <a:t>)</a:t>
            </a:r>
          </a:p>
        </p:txBody>
      </p:sp>
      <p:grpSp>
        <p:nvGrpSpPr>
          <p:cNvPr id="19" name="Group 189"/>
          <p:cNvGrpSpPr>
            <a:grpSpLocks/>
          </p:cNvGrpSpPr>
          <p:nvPr/>
        </p:nvGrpSpPr>
        <p:grpSpPr bwMode="auto">
          <a:xfrm>
            <a:off x="1371600" y="5181600"/>
            <a:ext cx="2667000" cy="1295400"/>
            <a:chOff x="864" y="3264"/>
            <a:chExt cx="1680" cy="816"/>
          </a:xfrm>
        </p:grpSpPr>
        <p:sp>
          <p:nvSpPr>
            <p:cNvPr id="31798" name="Line 179"/>
            <p:cNvSpPr>
              <a:spLocks noChangeShapeType="1"/>
            </p:cNvSpPr>
            <p:nvPr/>
          </p:nvSpPr>
          <p:spPr bwMode="auto">
            <a:xfrm flipH="1" flipV="1">
              <a:off x="1008" y="3312"/>
              <a:ext cx="1536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99" name="Text Box 180"/>
            <p:cNvSpPr txBox="1">
              <a:spLocks noChangeArrowheads="1"/>
            </p:cNvSpPr>
            <p:nvPr/>
          </p:nvSpPr>
          <p:spPr bwMode="auto">
            <a:xfrm>
              <a:off x="864" y="326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/>
                <a:t>-</a:t>
              </a:r>
            </a:p>
          </p:txBody>
        </p:sp>
      </p:grpSp>
      <p:grpSp>
        <p:nvGrpSpPr>
          <p:cNvPr id="20" name="Group 190"/>
          <p:cNvGrpSpPr>
            <a:grpSpLocks/>
          </p:cNvGrpSpPr>
          <p:nvPr/>
        </p:nvGrpSpPr>
        <p:grpSpPr bwMode="auto">
          <a:xfrm>
            <a:off x="5257800" y="5562600"/>
            <a:ext cx="2198688" cy="914400"/>
            <a:chOff x="3312" y="3504"/>
            <a:chExt cx="1385" cy="576"/>
          </a:xfrm>
        </p:grpSpPr>
        <p:sp>
          <p:nvSpPr>
            <p:cNvPr id="31796" name="Line 178"/>
            <p:cNvSpPr>
              <a:spLocks noChangeShapeType="1"/>
            </p:cNvSpPr>
            <p:nvPr/>
          </p:nvSpPr>
          <p:spPr bwMode="auto">
            <a:xfrm flipV="1">
              <a:off x="3312" y="3552"/>
              <a:ext cx="1152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97" name="Text Box 181"/>
            <p:cNvSpPr txBox="1">
              <a:spLocks noChangeArrowheads="1"/>
            </p:cNvSpPr>
            <p:nvPr/>
          </p:nvSpPr>
          <p:spPr bwMode="auto">
            <a:xfrm>
              <a:off x="4464" y="3504"/>
              <a:ext cx="2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 b="1"/>
                <a:t>-</a:t>
              </a:r>
            </a:p>
          </p:txBody>
        </p:sp>
      </p:grpSp>
      <p:sp>
        <p:nvSpPr>
          <p:cNvPr id="19638" name="Text Box 182"/>
          <p:cNvSpPr txBox="1">
            <a:spLocks noChangeArrowheads="1"/>
          </p:cNvSpPr>
          <p:nvPr/>
        </p:nvSpPr>
        <p:spPr bwMode="auto">
          <a:xfrm>
            <a:off x="762000" y="1143000"/>
            <a:ext cx="2039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Pro-zimogeno inattivo</a:t>
            </a:r>
          </a:p>
        </p:txBody>
      </p:sp>
      <p:sp>
        <p:nvSpPr>
          <p:cNvPr id="19639" name="Text Box 183"/>
          <p:cNvSpPr txBox="1">
            <a:spLocks noChangeArrowheads="1"/>
          </p:cNvSpPr>
          <p:nvPr/>
        </p:nvSpPr>
        <p:spPr bwMode="auto">
          <a:xfrm>
            <a:off x="5715000" y="1143000"/>
            <a:ext cx="299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Pro-zimogeno carbossilato attivo</a:t>
            </a:r>
          </a:p>
        </p:txBody>
      </p:sp>
      <p:sp>
        <p:nvSpPr>
          <p:cNvPr id="19641" name="Line 185"/>
          <p:cNvSpPr>
            <a:spLocks noChangeShapeType="1"/>
          </p:cNvSpPr>
          <p:nvPr/>
        </p:nvSpPr>
        <p:spPr bwMode="auto">
          <a:xfrm>
            <a:off x="2895600" y="2057400"/>
            <a:ext cx="3581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643" name="Line 187"/>
          <p:cNvSpPr>
            <a:spLocks noChangeShapeType="1"/>
          </p:cNvSpPr>
          <p:nvPr/>
        </p:nvSpPr>
        <p:spPr bwMode="auto">
          <a:xfrm>
            <a:off x="2819400" y="1295400"/>
            <a:ext cx="2895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644" name="Text Box 188"/>
          <p:cNvSpPr txBox="1">
            <a:spLocks noChangeArrowheads="1"/>
          </p:cNvSpPr>
          <p:nvPr/>
        </p:nvSpPr>
        <p:spPr bwMode="auto">
          <a:xfrm>
            <a:off x="2971800" y="1371600"/>
            <a:ext cx="281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3300"/>
                </a:solidFill>
              </a:rPr>
              <a:t>Carbossilasi Vit. K-dipendente</a:t>
            </a:r>
          </a:p>
        </p:txBody>
      </p:sp>
      <p:grpSp>
        <p:nvGrpSpPr>
          <p:cNvPr id="21" name="Group 196"/>
          <p:cNvGrpSpPr>
            <a:grpSpLocks/>
          </p:cNvGrpSpPr>
          <p:nvPr/>
        </p:nvGrpSpPr>
        <p:grpSpPr bwMode="auto">
          <a:xfrm>
            <a:off x="838200" y="2209800"/>
            <a:ext cx="2557463" cy="1981200"/>
            <a:chOff x="528" y="1392"/>
            <a:chExt cx="1611" cy="1248"/>
          </a:xfrm>
        </p:grpSpPr>
        <p:grpSp>
          <p:nvGrpSpPr>
            <p:cNvPr id="22" name="Group 134"/>
            <p:cNvGrpSpPr>
              <a:grpSpLocks/>
            </p:cNvGrpSpPr>
            <p:nvPr/>
          </p:nvGrpSpPr>
          <p:grpSpPr bwMode="auto">
            <a:xfrm>
              <a:off x="528" y="1680"/>
              <a:ext cx="1152" cy="672"/>
              <a:chOff x="816" y="1824"/>
              <a:chExt cx="1152" cy="672"/>
            </a:xfrm>
          </p:grpSpPr>
          <p:grpSp>
            <p:nvGrpSpPr>
              <p:cNvPr id="23" name="Group 135"/>
              <p:cNvGrpSpPr>
                <a:grpSpLocks/>
              </p:cNvGrpSpPr>
              <p:nvPr/>
            </p:nvGrpSpPr>
            <p:grpSpPr bwMode="auto">
              <a:xfrm>
                <a:off x="1392" y="1824"/>
                <a:ext cx="576" cy="672"/>
                <a:chOff x="720" y="1728"/>
                <a:chExt cx="576" cy="672"/>
              </a:xfrm>
            </p:grpSpPr>
            <p:grpSp>
              <p:nvGrpSpPr>
                <p:cNvPr id="24" name="Group 136"/>
                <p:cNvGrpSpPr>
                  <a:grpSpLocks/>
                </p:cNvGrpSpPr>
                <p:nvPr/>
              </p:nvGrpSpPr>
              <p:grpSpPr bwMode="auto">
                <a:xfrm>
                  <a:off x="720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793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794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7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5" name="Group 140"/>
                <p:cNvGrpSpPr>
                  <a:grpSpLocks/>
                </p:cNvGrpSpPr>
                <p:nvPr/>
              </p:nvGrpSpPr>
              <p:grpSpPr bwMode="auto">
                <a:xfrm flipH="1">
                  <a:off x="1008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790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791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792" name="Line 143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26" name="Group 144"/>
              <p:cNvGrpSpPr>
                <a:grpSpLocks/>
              </p:cNvGrpSpPr>
              <p:nvPr/>
            </p:nvGrpSpPr>
            <p:grpSpPr bwMode="auto">
              <a:xfrm>
                <a:off x="816" y="1824"/>
                <a:ext cx="576" cy="672"/>
                <a:chOff x="720" y="1728"/>
                <a:chExt cx="576" cy="672"/>
              </a:xfrm>
            </p:grpSpPr>
            <p:grpSp>
              <p:nvGrpSpPr>
                <p:cNvPr id="27" name="Group 145"/>
                <p:cNvGrpSpPr>
                  <a:grpSpLocks/>
                </p:cNvGrpSpPr>
                <p:nvPr/>
              </p:nvGrpSpPr>
              <p:grpSpPr bwMode="auto">
                <a:xfrm>
                  <a:off x="720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785" name="Line 14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786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787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28" name="Group 149"/>
                <p:cNvGrpSpPr>
                  <a:grpSpLocks/>
                </p:cNvGrpSpPr>
                <p:nvPr/>
              </p:nvGrpSpPr>
              <p:grpSpPr bwMode="auto">
                <a:xfrm flipH="1">
                  <a:off x="1008" y="1728"/>
                  <a:ext cx="288" cy="672"/>
                  <a:chOff x="720" y="1728"/>
                  <a:chExt cx="288" cy="672"/>
                </a:xfrm>
              </p:grpSpPr>
              <p:sp>
                <p:nvSpPr>
                  <p:cNvPr id="31782" name="Line 15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20" y="172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783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1920"/>
                    <a:ext cx="0" cy="28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31784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720" y="2208"/>
                    <a:ext cx="288" cy="19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</p:grpSp>
        </p:grpSp>
        <p:sp>
          <p:nvSpPr>
            <p:cNvPr id="31764" name="Line 153"/>
            <p:cNvSpPr>
              <a:spLocks noChangeShapeType="1"/>
            </p:cNvSpPr>
            <p:nvPr/>
          </p:nvSpPr>
          <p:spPr bwMode="auto">
            <a:xfrm flipH="1">
              <a:off x="560" y="1728"/>
              <a:ext cx="256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65" name="Line 154"/>
            <p:cNvSpPr>
              <a:spLocks noChangeShapeType="1"/>
            </p:cNvSpPr>
            <p:nvPr/>
          </p:nvSpPr>
          <p:spPr bwMode="auto">
            <a:xfrm>
              <a:off x="576" y="2112"/>
              <a:ext cx="240" cy="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66" name="Line 155"/>
            <p:cNvSpPr>
              <a:spLocks noChangeShapeType="1"/>
            </p:cNvSpPr>
            <p:nvPr/>
          </p:nvSpPr>
          <p:spPr bwMode="auto">
            <a:xfrm>
              <a:off x="1056" y="1872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67" name="Text Box 160"/>
            <p:cNvSpPr txBox="1">
              <a:spLocks noChangeArrowheads="1"/>
            </p:cNvSpPr>
            <p:nvPr/>
          </p:nvSpPr>
          <p:spPr bwMode="auto">
            <a:xfrm>
              <a:off x="1296" y="2448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OH</a:t>
              </a:r>
            </a:p>
          </p:txBody>
        </p:sp>
        <p:sp>
          <p:nvSpPr>
            <p:cNvPr id="31768" name="Text Box 164"/>
            <p:cNvSpPr txBox="1">
              <a:spLocks noChangeArrowheads="1"/>
            </p:cNvSpPr>
            <p:nvPr/>
          </p:nvSpPr>
          <p:spPr bwMode="auto">
            <a:xfrm>
              <a:off x="1296" y="1392"/>
              <a:ext cx="29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OH</a:t>
              </a:r>
            </a:p>
          </p:txBody>
        </p:sp>
        <p:sp>
          <p:nvSpPr>
            <p:cNvPr id="31769" name="Text Box 165"/>
            <p:cNvSpPr txBox="1">
              <a:spLocks noChangeArrowheads="1"/>
            </p:cNvSpPr>
            <p:nvPr/>
          </p:nvSpPr>
          <p:spPr bwMode="auto">
            <a:xfrm>
              <a:off x="1824" y="1632"/>
              <a:ext cx="31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CH</a:t>
              </a:r>
              <a:r>
                <a:rPr lang="it-IT" b="1" baseline="-25000"/>
                <a:t>3</a:t>
              </a:r>
            </a:p>
          </p:txBody>
        </p:sp>
        <p:sp>
          <p:nvSpPr>
            <p:cNvPr id="31770" name="Line 166"/>
            <p:cNvSpPr>
              <a:spLocks noChangeShapeType="1"/>
            </p:cNvSpPr>
            <p:nvPr/>
          </p:nvSpPr>
          <p:spPr bwMode="auto">
            <a:xfrm flipV="1">
              <a:off x="1680" y="177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71" name="Line 167"/>
            <p:cNvSpPr>
              <a:spLocks noChangeShapeType="1"/>
            </p:cNvSpPr>
            <p:nvPr/>
          </p:nvSpPr>
          <p:spPr bwMode="auto">
            <a:xfrm>
              <a:off x="1680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72" name="Text Box 168"/>
            <p:cNvSpPr txBox="1">
              <a:spLocks noChangeArrowheads="1"/>
            </p:cNvSpPr>
            <p:nvPr/>
          </p:nvSpPr>
          <p:spPr bwMode="auto">
            <a:xfrm>
              <a:off x="1920" y="2208"/>
              <a:ext cx="18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R</a:t>
              </a:r>
            </a:p>
          </p:txBody>
        </p:sp>
        <p:sp>
          <p:nvSpPr>
            <p:cNvPr id="31773" name="Line 191"/>
            <p:cNvSpPr>
              <a:spLocks noChangeShapeType="1"/>
            </p:cNvSpPr>
            <p:nvPr/>
          </p:nvSpPr>
          <p:spPr bwMode="auto">
            <a:xfrm flipV="1">
              <a:off x="1392" y="153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74" name="Line 192"/>
            <p:cNvSpPr>
              <a:spLocks noChangeShapeType="1"/>
            </p:cNvSpPr>
            <p:nvPr/>
          </p:nvSpPr>
          <p:spPr bwMode="auto">
            <a:xfrm>
              <a:off x="1392" y="2352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75" name="Line 193"/>
            <p:cNvSpPr>
              <a:spLocks noChangeShapeType="1"/>
            </p:cNvSpPr>
            <p:nvPr/>
          </p:nvSpPr>
          <p:spPr bwMode="auto">
            <a:xfrm flipH="1">
              <a:off x="1536" y="216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76" name="Line 194"/>
            <p:cNvSpPr>
              <a:spLocks noChangeShapeType="1"/>
            </p:cNvSpPr>
            <p:nvPr/>
          </p:nvSpPr>
          <p:spPr bwMode="auto">
            <a:xfrm flipH="1">
              <a:off x="1392" y="2160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31777" name="Line 195"/>
            <p:cNvSpPr>
              <a:spLocks noChangeShapeType="1"/>
            </p:cNvSpPr>
            <p:nvPr/>
          </p:nvSpPr>
          <p:spPr bwMode="auto">
            <a:xfrm flipH="1" flipV="1">
              <a:off x="1392" y="1728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9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9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9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9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9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19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9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27" grpId="0" animBg="1"/>
      <p:bldP spid="19628" grpId="0" animBg="1"/>
      <p:bldP spid="19629" grpId="0" autoUpdateAnimBg="0"/>
      <p:bldP spid="19630" grpId="0" autoUpdateAnimBg="0"/>
      <p:bldP spid="19631" grpId="0" autoUpdateAnimBg="0"/>
      <p:bldP spid="19632" grpId="0" autoUpdateAnimBg="0"/>
      <p:bldP spid="19633" grpId="0" autoUpdateAnimBg="0"/>
      <p:bldP spid="19638" grpId="0" autoUpdateAnimBg="0"/>
      <p:bldP spid="19639" grpId="0" autoUpdateAnimBg="0"/>
      <p:bldP spid="19641" grpId="0" animBg="1"/>
      <p:bldP spid="19643" grpId="0" animBg="1"/>
      <p:bldP spid="1964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738313" y="0"/>
          <a:ext cx="5667375" cy="6858000"/>
        </p:xfrm>
        <a:graphic>
          <a:graphicData uri="http://schemas.openxmlformats.org/presentationml/2006/ole">
            <p:oleObj spid="_x0000_s11266" name="Documento" r:id="rId3" imgW="6261100" imgH="7581900" progId="Word.Document.8">
              <p:embed/>
            </p:oleObj>
          </a:graphicData>
        </a:graphic>
      </p:graphicFrame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5486400" y="3962400"/>
            <a:ext cx="5334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1038"/>
          <p:cNvSpPr>
            <a:spLocks noChangeArrowheads="1"/>
          </p:cNvSpPr>
          <p:nvPr/>
        </p:nvSpPr>
        <p:spPr bwMode="auto">
          <a:xfrm>
            <a:off x="2325688" y="3268663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1" name="Line 1026"/>
          <p:cNvSpPr>
            <a:spLocks noChangeShapeType="1"/>
          </p:cNvSpPr>
          <p:nvPr/>
        </p:nvSpPr>
        <p:spPr bwMode="auto">
          <a:xfrm>
            <a:off x="1182688" y="1363663"/>
            <a:ext cx="0" cy="3429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2" name="Line 1027"/>
          <p:cNvSpPr>
            <a:spLocks noChangeShapeType="1"/>
          </p:cNvSpPr>
          <p:nvPr/>
        </p:nvSpPr>
        <p:spPr bwMode="auto">
          <a:xfrm>
            <a:off x="2401888" y="1363663"/>
            <a:ext cx="0" cy="3429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3" name="Oval 1028"/>
          <p:cNvSpPr>
            <a:spLocks noChangeArrowheads="1"/>
          </p:cNvSpPr>
          <p:nvPr/>
        </p:nvSpPr>
        <p:spPr bwMode="auto">
          <a:xfrm>
            <a:off x="2097088" y="2811463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4" name="Oval 1029"/>
          <p:cNvSpPr>
            <a:spLocks noChangeArrowheads="1"/>
          </p:cNvSpPr>
          <p:nvPr/>
        </p:nvSpPr>
        <p:spPr bwMode="auto">
          <a:xfrm>
            <a:off x="2249488" y="2963863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5" name="Oval 1030"/>
          <p:cNvSpPr>
            <a:spLocks noChangeArrowheads="1"/>
          </p:cNvSpPr>
          <p:nvPr/>
        </p:nvSpPr>
        <p:spPr bwMode="auto">
          <a:xfrm>
            <a:off x="2173288" y="3116263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6" name="Oval 1031"/>
          <p:cNvSpPr>
            <a:spLocks noChangeArrowheads="1"/>
          </p:cNvSpPr>
          <p:nvPr/>
        </p:nvSpPr>
        <p:spPr bwMode="auto">
          <a:xfrm>
            <a:off x="2401888" y="3116263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7" name="Oval 1032"/>
          <p:cNvSpPr>
            <a:spLocks noChangeArrowheads="1"/>
          </p:cNvSpPr>
          <p:nvPr/>
        </p:nvSpPr>
        <p:spPr bwMode="auto">
          <a:xfrm>
            <a:off x="2401888" y="2735263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8" name="Oval 1033"/>
          <p:cNvSpPr>
            <a:spLocks noChangeArrowheads="1"/>
          </p:cNvSpPr>
          <p:nvPr/>
        </p:nvSpPr>
        <p:spPr bwMode="auto">
          <a:xfrm>
            <a:off x="2401888" y="2354263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899" name="Oval 1034"/>
          <p:cNvSpPr>
            <a:spLocks noChangeArrowheads="1"/>
          </p:cNvSpPr>
          <p:nvPr/>
        </p:nvSpPr>
        <p:spPr bwMode="auto">
          <a:xfrm>
            <a:off x="2249488" y="2582863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0" name="Line 1035"/>
          <p:cNvSpPr>
            <a:spLocks noChangeShapeType="1"/>
          </p:cNvSpPr>
          <p:nvPr/>
        </p:nvSpPr>
        <p:spPr bwMode="auto">
          <a:xfrm flipV="1">
            <a:off x="2325688" y="3040063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1" name="Line 1036"/>
          <p:cNvSpPr>
            <a:spLocks noChangeShapeType="1"/>
          </p:cNvSpPr>
          <p:nvPr/>
        </p:nvSpPr>
        <p:spPr bwMode="auto">
          <a:xfrm>
            <a:off x="2325688" y="2582863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2" name="Line 1037"/>
          <p:cNvSpPr>
            <a:spLocks noChangeShapeType="1"/>
          </p:cNvSpPr>
          <p:nvPr/>
        </p:nvSpPr>
        <p:spPr bwMode="auto">
          <a:xfrm flipH="1">
            <a:off x="2097088" y="2506663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3" name="Text Box 1039"/>
          <p:cNvSpPr txBox="1">
            <a:spLocks noChangeArrowheads="1"/>
          </p:cNvSpPr>
          <p:nvPr/>
        </p:nvSpPr>
        <p:spPr bwMode="auto">
          <a:xfrm>
            <a:off x="862013" y="692150"/>
            <a:ext cx="224631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Trombo murale o bianco</a:t>
            </a:r>
          </a:p>
        </p:txBody>
      </p:sp>
      <p:sp>
        <p:nvSpPr>
          <p:cNvPr id="37904" name="Oval 1042"/>
          <p:cNvSpPr>
            <a:spLocks noChangeArrowheads="1"/>
          </p:cNvSpPr>
          <p:nvPr/>
        </p:nvSpPr>
        <p:spPr bwMode="auto">
          <a:xfrm>
            <a:off x="1639888" y="1973263"/>
            <a:ext cx="152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5" name="Oval 1043"/>
          <p:cNvSpPr>
            <a:spLocks noChangeArrowheads="1"/>
          </p:cNvSpPr>
          <p:nvPr/>
        </p:nvSpPr>
        <p:spPr bwMode="auto">
          <a:xfrm>
            <a:off x="1792288" y="2125663"/>
            <a:ext cx="152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6" name="Oval 1044"/>
          <p:cNvSpPr>
            <a:spLocks noChangeArrowheads="1"/>
          </p:cNvSpPr>
          <p:nvPr/>
        </p:nvSpPr>
        <p:spPr bwMode="auto">
          <a:xfrm>
            <a:off x="1716088" y="1897063"/>
            <a:ext cx="1524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7" name="Line 1045"/>
          <p:cNvSpPr>
            <a:spLocks noChangeShapeType="1"/>
          </p:cNvSpPr>
          <p:nvPr/>
        </p:nvSpPr>
        <p:spPr bwMode="auto">
          <a:xfrm flipV="1">
            <a:off x="1411288" y="2278063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8" name="Line 1046"/>
          <p:cNvSpPr>
            <a:spLocks noChangeShapeType="1"/>
          </p:cNvSpPr>
          <p:nvPr/>
        </p:nvSpPr>
        <p:spPr bwMode="auto">
          <a:xfrm flipH="1" flipV="1">
            <a:off x="2020888" y="2506663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09" name="Text Box 1089"/>
          <p:cNvSpPr txBox="1">
            <a:spLocks noChangeArrowheads="1"/>
          </p:cNvSpPr>
          <p:nvPr/>
        </p:nvSpPr>
        <p:spPr bwMode="auto">
          <a:xfrm>
            <a:off x="1258888" y="4868863"/>
            <a:ext cx="98583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ARTERIE</a:t>
            </a:r>
          </a:p>
        </p:txBody>
      </p:sp>
      <p:sp>
        <p:nvSpPr>
          <p:cNvPr id="37910" name="Oval 1082"/>
          <p:cNvSpPr>
            <a:spLocks noChangeArrowheads="1"/>
          </p:cNvSpPr>
          <p:nvPr/>
        </p:nvSpPr>
        <p:spPr bwMode="auto">
          <a:xfrm>
            <a:off x="6324600" y="2590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1" name="Oval 1074"/>
          <p:cNvSpPr>
            <a:spLocks noChangeArrowheads="1"/>
          </p:cNvSpPr>
          <p:nvPr/>
        </p:nvSpPr>
        <p:spPr bwMode="auto">
          <a:xfrm>
            <a:off x="6096000" y="312420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2" name="Oval 1075"/>
          <p:cNvSpPr>
            <a:spLocks noChangeArrowheads="1"/>
          </p:cNvSpPr>
          <p:nvPr/>
        </p:nvSpPr>
        <p:spPr bwMode="auto">
          <a:xfrm>
            <a:off x="6248400" y="2971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3" name="Line 1040"/>
          <p:cNvSpPr>
            <a:spLocks noChangeShapeType="1"/>
          </p:cNvSpPr>
          <p:nvPr/>
        </p:nvSpPr>
        <p:spPr bwMode="auto">
          <a:xfrm>
            <a:off x="5410200" y="609600"/>
            <a:ext cx="0" cy="50292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4" name="Line 1041"/>
          <p:cNvSpPr>
            <a:spLocks noChangeShapeType="1"/>
          </p:cNvSpPr>
          <p:nvPr/>
        </p:nvSpPr>
        <p:spPr bwMode="auto">
          <a:xfrm>
            <a:off x="6858000" y="762000"/>
            <a:ext cx="0" cy="487680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5" name="Oval 1055"/>
          <p:cNvSpPr>
            <a:spLocks noChangeArrowheads="1"/>
          </p:cNvSpPr>
          <p:nvPr/>
        </p:nvSpPr>
        <p:spPr bwMode="auto">
          <a:xfrm>
            <a:off x="6781800" y="40386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6" name="Oval 1056"/>
          <p:cNvSpPr>
            <a:spLocks noChangeArrowheads="1"/>
          </p:cNvSpPr>
          <p:nvPr/>
        </p:nvSpPr>
        <p:spPr bwMode="auto">
          <a:xfrm>
            <a:off x="6553200" y="35814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7" name="Oval 1057"/>
          <p:cNvSpPr>
            <a:spLocks noChangeArrowheads="1"/>
          </p:cNvSpPr>
          <p:nvPr/>
        </p:nvSpPr>
        <p:spPr bwMode="auto">
          <a:xfrm>
            <a:off x="6705600" y="37338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8" name="Oval 1058"/>
          <p:cNvSpPr>
            <a:spLocks noChangeArrowheads="1"/>
          </p:cNvSpPr>
          <p:nvPr/>
        </p:nvSpPr>
        <p:spPr bwMode="auto">
          <a:xfrm>
            <a:off x="6629400" y="38862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19" name="Oval 1059"/>
          <p:cNvSpPr>
            <a:spLocks noChangeArrowheads="1"/>
          </p:cNvSpPr>
          <p:nvPr/>
        </p:nvSpPr>
        <p:spPr bwMode="auto">
          <a:xfrm>
            <a:off x="6858000" y="38862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0" name="Oval 1060"/>
          <p:cNvSpPr>
            <a:spLocks noChangeArrowheads="1"/>
          </p:cNvSpPr>
          <p:nvPr/>
        </p:nvSpPr>
        <p:spPr bwMode="auto">
          <a:xfrm>
            <a:off x="6858000" y="35052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1" name="Oval 1061"/>
          <p:cNvSpPr>
            <a:spLocks noChangeArrowheads="1"/>
          </p:cNvSpPr>
          <p:nvPr/>
        </p:nvSpPr>
        <p:spPr bwMode="auto">
          <a:xfrm>
            <a:off x="6858000" y="31242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2" name="Oval 1062"/>
          <p:cNvSpPr>
            <a:spLocks noChangeArrowheads="1"/>
          </p:cNvSpPr>
          <p:nvPr/>
        </p:nvSpPr>
        <p:spPr bwMode="auto">
          <a:xfrm>
            <a:off x="6705600" y="33528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3" name="Line 1063"/>
          <p:cNvSpPr>
            <a:spLocks noChangeShapeType="1"/>
          </p:cNvSpPr>
          <p:nvPr/>
        </p:nvSpPr>
        <p:spPr bwMode="auto">
          <a:xfrm flipV="1">
            <a:off x="6781800" y="38100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4" name="Line 1064"/>
          <p:cNvSpPr>
            <a:spLocks noChangeShapeType="1"/>
          </p:cNvSpPr>
          <p:nvPr/>
        </p:nvSpPr>
        <p:spPr bwMode="auto">
          <a:xfrm>
            <a:off x="6781800" y="33528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5" name="Line 1065"/>
          <p:cNvSpPr>
            <a:spLocks noChangeShapeType="1"/>
          </p:cNvSpPr>
          <p:nvPr/>
        </p:nvSpPr>
        <p:spPr bwMode="auto">
          <a:xfrm flipH="1">
            <a:off x="6553200" y="32766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6" name="Oval 1067"/>
          <p:cNvSpPr>
            <a:spLocks noChangeArrowheads="1"/>
          </p:cNvSpPr>
          <p:nvPr/>
        </p:nvSpPr>
        <p:spPr bwMode="auto">
          <a:xfrm>
            <a:off x="6400800" y="31242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7" name="Oval 1068"/>
          <p:cNvSpPr>
            <a:spLocks noChangeArrowheads="1"/>
          </p:cNvSpPr>
          <p:nvPr/>
        </p:nvSpPr>
        <p:spPr bwMode="auto">
          <a:xfrm>
            <a:off x="6477000" y="33528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8" name="Oval 1069"/>
          <p:cNvSpPr>
            <a:spLocks noChangeArrowheads="1"/>
          </p:cNvSpPr>
          <p:nvPr/>
        </p:nvSpPr>
        <p:spPr bwMode="auto">
          <a:xfrm>
            <a:off x="6934200" y="41910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29" name="Oval 1070"/>
          <p:cNvSpPr>
            <a:spLocks noChangeArrowheads="1"/>
          </p:cNvSpPr>
          <p:nvPr/>
        </p:nvSpPr>
        <p:spPr bwMode="auto">
          <a:xfrm>
            <a:off x="6248400" y="32766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0" name="Oval 1071"/>
          <p:cNvSpPr>
            <a:spLocks noChangeArrowheads="1"/>
          </p:cNvSpPr>
          <p:nvPr/>
        </p:nvSpPr>
        <p:spPr bwMode="auto">
          <a:xfrm>
            <a:off x="6324600" y="33528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1" name="Line 1072"/>
          <p:cNvSpPr>
            <a:spLocks noChangeShapeType="1"/>
          </p:cNvSpPr>
          <p:nvPr/>
        </p:nvSpPr>
        <p:spPr bwMode="auto">
          <a:xfrm>
            <a:off x="6172200" y="2971800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2" name="Line 1073"/>
          <p:cNvSpPr>
            <a:spLocks noChangeShapeType="1"/>
          </p:cNvSpPr>
          <p:nvPr/>
        </p:nvSpPr>
        <p:spPr bwMode="auto">
          <a:xfrm flipH="1">
            <a:off x="6324600" y="2819400"/>
            <a:ext cx="457200" cy="8382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3" name="Oval 1076"/>
          <p:cNvSpPr>
            <a:spLocks noChangeArrowheads="1"/>
          </p:cNvSpPr>
          <p:nvPr/>
        </p:nvSpPr>
        <p:spPr bwMode="auto">
          <a:xfrm>
            <a:off x="6096000" y="28956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4" name="Line 1077"/>
          <p:cNvSpPr>
            <a:spLocks noChangeShapeType="1"/>
          </p:cNvSpPr>
          <p:nvPr/>
        </p:nvSpPr>
        <p:spPr bwMode="auto">
          <a:xfrm>
            <a:off x="6400800" y="2514600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5" name="Line 1078"/>
          <p:cNvSpPr>
            <a:spLocks noChangeShapeType="1"/>
          </p:cNvSpPr>
          <p:nvPr/>
        </p:nvSpPr>
        <p:spPr bwMode="auto">
          <a:xfrm flipV="1">
            <a:off x="6096000" y="2743200"/>
            <a:ext cx="4572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6" name="Line 1079"/>
          <p:cNvSpPr>
            <a:spLocks noChangeShapeType="1"/>
          </p:cNvSpPr>
          <p:nvPr/>
        </p:nvSpPr>
        <p:spPr bwMode="auto">
          <a:xfrm>
            <a:off x="6934200" y="3505200"/>
            <a:ext cx="152400" cy="9906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7" name="Line 1080"/>
          <p:cNvSpPr>
            <a:spLocks noChangeShapeType="1"/>
          </p:cNvSpPr>
          <p:nvPr/>
        </p:nvSpPr>
        <p:spPr bwMode="auto">
          <a:xfrm>
            <a:off x="5943600" y="2514600"/>
            <a:ext cx="2286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8" name="Oval 1081"/>
          <p:cNvSpPr>
            <a:spLocks noChangeArrowheads="1"/>
          </p:cNvSpPr>
          <p:nvPr/>
        </p:nvSpPr>
        <p:spPr bwMode="auto">
          <a:xfrm>
            <a:off x="5943600" y="2667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39" name="Line 1083"/>
          <p:cNvSpPr>
            <a:spLocks noChangeShapeType="1"/>
          </p:cNvSpPr>
          <p:nvPr/>
        </p:nvSpPr>
        <p:spPr bwMode="auto">
          <a:xfrm flipV="1">
            <a:off x="6019800" y="2590800"/>
            <a:ext cx="6096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40" name="Oval 1084"/>
          <p:cNvSpPr>
            <a:spLocks noChangeArrowheads="1"/>
          </p:cNvSpPr>
          <p:nvPr/>
        </p:nvSpPr>
        <p:spPr bwMode="auto">
          <a:xfrm>
            <a:off x="7086600" y="43434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41" name="Oval 1085"/>
          <p:cNvSpPr>
            <a:spLocks noChangeArrowheads="1"/>
          </p:cNvSpPr>
          <p:nvPr/>
        </p:nvSpPr>
        <p:spPr bwMode="auto">
          <a:xfrm rot="4932475">
            <a:off x="6019800" y="23622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42" name="Oval 1086"/>
          <p:cNvSpPr>
            <a:spLocks noChangeArrowheads="1"/>
          </p:cNvSpPr>
          <p:nvPr/>
        </p:nvSpPr>
        <p:spPr bwMode="auto">
          <a:xfrm rot="4271136">
            <a:off x="6248400" y="23622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43" name="Oval 1087"/>
          <p:cNvSpPr>
            <a:spLocks noChangeArrowheads="1"/>
          </p:cNvSpPr>
          <p:nvPr/>
        </p:nvSpPr>
        <p:spPr bwMode="auto">
          <a:xfrm>
            <a:off x="5943600" y="2286000"/>
            <a:ext cx="4572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44" name="Text Box 1088"/>
          <p:cNvSpPr txBox="1">
            <a:spLocks noChangeArrowheads="1"/>
          </p:cNvSpPr>
          <p:nvPr/>
        </p:nvSpPr>
        <p:spPr bwMode="auto">
          <a:xfrm>
            <a:off x="5257800" y="228600"/>
            <a:ext cx="1349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Trombo rosso</a:t>
            </a:r>
          </a:p>
        </p:txBody>
      </p:sp>
      <p:sp>
        <p:nvSpPr>
          <p:cNvPr id="37945" name="Text Box 1090"/>
          <p:cNvSpPr txBox="1">
            <a:spLocks noChangeArrowheads="1"/>
          </p:cNvSpPr>
          <p:nvPr/>
        </p:nvSpPr>
        <p:spPr bwMode="auto">
          <a:xfrm>
            <a:off x="5867400" y="5562600"/>
            <a:ext cx="671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VENE</a:t>
            </a:r>
          </a:p>
        </p:txBody>
      </p:sp>
      <p:sp>
        <p:nvSpPr>
          <p:cNvPr id="37946" name="Line 1091"/>
          <p:cNvSpPr>
            <a:spLocks noChangeShapeType="1"/>
          </p:cNvSpPr>
          <p:nvPr/>
        </p:nvSpPr>
        <p:spPr bwMode="auto">
          <a:xfrm flipV="1">
            <a:off x="5715000" y="33528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47" name="Oval 1094"/>
          <p:cNvSpPr>
            <a:spLocks noChangeArrowheads="1"/>
          </p:cNvSpPr>
          <p:nvPr/>
        </p:nvSpPr>
        <p:spPr bwMode="auto">
          <a:xfrm>
            <a:off x="6019800" y="1066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48" name="Oval 1095"/>
          <p:cNvSpPr>
            <a:spLocks noChangeArrowheads="1"/>
          </p:cNvSpPr>
          <p:nvPr/>
        </p:nvSpPr>
        <p:spPr bwMode="auto">
          <a:xfrm>
            <a:off x="5791200" y="1600200"/>
            <a:ext cx="457200" cy="228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49" name="Oval 1096"/>
          <p:cNvSpPr>
            <a:spLocks noChangeArrowheads="1"/>
          </p:cNvSpPr>
          <p:nvPr/>
        </p:nvSpPr>
        <p:spPr bwMode="auto">
          <a:xfrm>
            <a:off x="5943600" y="14478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0" name="Oval 1097"/>
          <p:cNvSpPr>
            <a:spLocks noChangeArrowheads="1"/>
          </p:cNvSpPr>
          <p:nvPr/>
        </p:nvSpPr>
        <p:spPr bwMode="auto">
          <a:xfrm>
            <a:off x="5791200" y="13716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1" name="Line 1098"/>
          <p:cNvSpPr>
            <a:spLocks noChangeShapeType="1"/>
          </p:cNvSpPr>
          <p:nvPr/>
        </p:nvSpPr>
        <p:spPr bwMode="auto">
          <a:xfrm flipV="1">
            <a:off x="5791200" y="1219200"/>
            <a:ext cx="457200" cy="457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2" name="Line 1099"/>
          <p:cNvSpPr>
            <a:spLocks noChangeShapeType="1"/>
          </p:cNvSpPr>
          <p:nvPr/>
        </p:nvSpPr>
        <p:spPr bwMode="auto">
          <a:xfrm>
            <a:off x="5638800" y="990600"/>
            <a:ext cx="228600" cy="914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3" name="Oval 1100"/>
          <p:cNvSpPr>
            <a:spLocks noChangeArrowheads="1"/>
          </p:cNvSpPr>
          <p:nvPr/>
        </p:nvSpPr>
        <p:spPr bwMode="auto">
          <a:xfrm>
            <a:off x="5638800" y="1143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4" name="Line 1101"/>
          <p:cNvSpPr>
            <a:spLocks noChangeShapeType="1"/>
          </p:cNvSpPr>
          <p:nvPr/>
        </p:nvSpPr>
        <p:spPr bwMode="auto">
          <a:xfrm flipV="1">
            <a:off x="5715000" y="1066800"/>
            <a:ext cx="60960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5" name="Oval 1102"/>
          <p:cNvSpPr>
            <a:spLocks noChangeArrowheads="1"/>
          </p:cNvSpPr>
          <p:nvPr/>
        </p:nvSpPr>
        <p:spPr bwMode="auto">
          <a:xfrm rot="4932475">
            <a:off x="5715000" y="8382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6" name="Oval 1103"/>
          <p:cNvSpPr>
            <a:spLocks noChangeArrowheads="1"/>
          </p:cNvSpPr>
          <p:nvPr/>
        </p:nvSpPr>
        <p:spPr bwMode="auto">
          <a:xfrm rot="4271136">
            <a:off x="5948363" y="828675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7" name="Oval 1104"/>
          <p:cNvSpPr>
            <a:spLocks noChangeArrowheads="1"/>
          </p:cNvSpPr>
          <p:nvPr/>
        </p:nvSpPr>
        <p:spPr bwMode="auto">
          <a:xfrm>
            <a:off x="5638800" y="762000"/>
            <a:ext cx="457200" cy="228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8" name="Oval 1105"/>
          <p:cNvSpPr>
            <a:spLocks noChangeArrowheads="1"/>
          </p:cNvSpPr>
          <p:nvPr/>
        </p:nvSpPr>
        <p:spPr bwMode="auto">
          <a:xfrm rot="4271136">
            <a:off x="6172200" y="15240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59" name="Oval 1106"/>
          <p:cNvSpPr>
            <a:spLocks noChangeArrowheads="1"/>
          </p:cNvSpPr>
          <p:nvPr/>
        </p:nvSpPr>
        <p:spPr bwMode="auto">
          <a:xfrm rot="4271136">
            <a:off x="5791200" y="16764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60" name="Oval 1107"/>
          <p:cNvSpPr>
            <a:spLocks noChangeArrowheads="1"/>
          </p:cNvSpPr>
          <p:nvPr/>
        </p:nvSpPr>
        <p:spPr bwMode="auto">
          <a:xfrm rot="4271136">
            <a:off x="6172200" y="11430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61" name="Line 1108"/>
          <p:cNvSpPr>
            <a:spLocks noChangeShapeType="1"/>
          </p:cNvSpPr>
          <p:nvPr/>
        </p:nvSpPr>
        <p:spPr bwMode="auto">
          <a:xfrm flipH="1" flipV="1">
            <a:off x="6248400" y="19050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62" name="Oval 1110"/>
          <p:cNvSpPr>
            <a:spLocks noChangeArrowheads="1"/>
          </p:cNvSpPr>
          <p:nvPr/>
        </p:nvSpPr>
        <p:spPr bwMode="auto">
          <a:xfrm>
            <a:off x="6308725" y="33782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63" name="Line 1111"/>
          <p:cNvSpPr>
            <a:spLocks noChangeShapeType="1"/>
          </p:cNvSpPr>
          <p:nvPr/>
        </p:nvSpPr>
        <p:spPr bwMode="auto">
          <a:xfrm>
            <a:off x="6156325" y="29972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64" name="Line 1112"/>
          <p:cNvSpPr>
            <a:spLocks noChangeShapeType="1"/>
          </p:cNvSpPr>
          <p:nvPr/>
        </p:nvSpPr>
        <p:spPr bwMode="auto">
          <a:xfrm flipH="1">
            <a:off x="6308725" y="2844800"/>
            <a:ext cx="4572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65" name="Line 1113"/>
          <p:cNvSpPr>
            <a:spLocks noChangeShapeType="1"/>
          </p:cNvSpPr>
          <p:nvPr/>
        </p:nvSpPr>
        <p:spPr bwMode="auto">
          <a:xfrm>
            <a:off x="6384925" y="25400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66" name="Oval 1114"/>
          <p:cNvSpPr>
            <a:spLocks noChangeArrowheads="1"/>
          </p:cNvSpPr>
          <p:nvPr/>
        </p:nvSpPr>
        <p:spPr bwMode="auto">
          <a:xfrm rot="4932475">
            <a:off x="6003925" y="23876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7967" name="Oval 1115"/>
          <p:cNvSpPr>
            <a:spLocks noChangeArrowheads="1"/>
          </p:cNvSpPr>
          <p:nvPr/>
        </p:nvSpPr>
        <p:spPr bwMode="auto">
          <a:xfrm rot="4271136">
            <a:off x="6232525" y="2387600"/>
            <a:ext cx="152400" cy="4572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923925"/>
            <a:ext cx="6877050" cy="5010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6075" y="2228850"/>
            <a:ext cx="3371850" cy="240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47900" y="1054100"/>
            <a:ext cx="2479675" cy="3048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LA TRIADE DI VIRCHOW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>
            <a:grpSpLocks/>
          </p:cNvGrpSpPr>
          <p:nvPr/>
        </p:nvGrpSpPr>
        <p:grpSpPr bwMode="auto">
          <a:xfrm rot="-2303922">
            <a:off x="2859088" y="4079875"/>
            <a:ext cx="1295400" cy="304800"/>
            <a:chOff x="1680" y="2112"/>
            <a:chExt cx="576" cy="192"/>
          </a:xfrm>
        </p:grpSpPr>
        <p:sp>
          <p:nvSpPr>
            <p:cNvPr id="44061" name="Line 29"/>
            <p:cNvSpPr>
              <a:spLocks noChangeShapeType="1"/>
            </p:cNvSpPr>
            <p:nvPr/>
          </p:nvSpPr>
          <p:spPr bwMode="auto">
            <a:xfrm>
              <a:off x="1680" y="2256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62" name="Line 30"/>
            <p:cNvSpPr>
              <a:spLocks noChangeShapeType="1"/>
            </p:cNvSpPr>
            <p:nvPr/>
          </p:nvSpPr>
          <p:spPr bwMode="auto">
            <a:xfrm>
              <a:off x="2256" y="220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63" name="Oval 31"/>
            <p:cNvSpPr>
              <a:spLocks noChangeArrowheads="1"/>
            </p:cNvSpPr>
            <p:nvPr/>
          </p:nvSpPr>
          <p:spPr bwMode="auto">
            <a:xfrm>
              <a:off x="2064" y="2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2000"/>
                <a:t>-</a:t>
              </a:r>
            </a:p>
          </p:txBody>
        </p:sp>
      </p:grpSp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3962400" y="1905000"/>
            <a:ext cx="1057275" cy="9144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>
            <a:off x="2438400" y="1143000"/>
            <a:ext cx="419100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00200" y="2590800"/>
            <a:ext cx="2211388" cy="3048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ENDOTELIO INTEGRO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257800" y="2552700"/>
            <a:ext cx="2332038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ENDOTELIO ALTERATO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638800" y="1113472"/>
            <a:ext cx="2952750" cy="107721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it-IT" sz="1600" dirty="0"/>
              <a:t>Esposizione sottoendotelio</a:t>
            </a:r>
          </a:p>
          <a:p>
            <a:r>
              <a:rPr lang="it-IT" sz="1600" dirty="0"/>
              <a:t>Riduzione funzioni anti-coagulanti</a:t>
            </a:r>
          </a:p>
          <a:p>
            <a:r>
              <a:rPr lang="it-IT" sz="1600" dirty="0"/>
              <a:t>Aumento funzioni pro-coagulanti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38200" y="1676400"/>
            <a:ext cx="2787054" cy="64633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dirty="0"/>
              <a:t>Ottimali </a:t>
            </a:r>
            <a:r>
              <a:rPr lang="it-IT" sz="1600" dirty="0"/>
              <a:t>funzioni</a:t>
            </a:r>
            <a:r>
              <a:rPr lang="it-IT" dirty="0"/>
              <a:t> anti-</a:t>
            </a:r>
          </a:p>
          <a:p>
            <a:r>
              <a:rPr lang="it-IT" dirty="0"/>
              <a:t>aggreganti e anti-coagulanti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819400" y="533400"/>
            <a:ext cx="2657475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0000"/>
                </a:solidFill>
              </a:rPr>
              <a:t>1. LESIONE ENDOTELIALE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3641725" y="3443288"/>
            <a:ext cx="1663700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COAGULAZIONE</a:t>
            </a: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 flipH="1">
            <a:off x="4572000" y="28956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219200" y="3429000"/>
            <a:ext cx="1414463" cy="3048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FIBRINOLISI</a:t>
            </a: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2667000" y="3352800"/>
            <a:ext cx="914400" cy="304800"/>
            <a:chOff x="1680" y="2112"/>
            <a:chExt cx="576" cy="192"/>
          </a:xfrm>
        </p:grpSpPr>
        <p:sp>
          <p:nvSpPr>
            <p:cNvPr id="44058" name="Line 13"/>
            <p:cNvSpPr>
              <a:spLocks noChangeShapeType="1"/>
            </p:cNvSpPr>
            <p:nvPr/>
          </p:nvSpPr>
          <p:spPr bwMode="auto">
            <a:xfrm>
              <a:off x="1680" y="2256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59" name="Line 14"/>
            <p:cNvSpPr>
              <a:spLocks noChangeShapeType="1"/>
            </p:cNvSpPr>
            <p:nvPr/>
          </p:nvSpPr>
          <p:spPr bwMode="auto">
            <a:xfrm>
              <a:off x="2256" y="220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60" name="Oval 15"/>
            <p:cNvSpPr>
              <a:spLocks noChangeArrowheads="1"/>
            </p:cNvSpPr>
            <p:nvPr/>
          </p:nvSpPr>
          <p:spPr bwMode="auto">
            <a:xfrm>
              <a:off x="2064" y="2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2000"/>
                <a:t>-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10800000">
            <a:off x="5334000" y="3505200"/>
            <a:ext cx="914400" cy="304800"/>
            <a:chOff x="1680" y="2112"/>
            <a:chExt cx="576" cy="192"/>
          </a:xfrm>
        </p:grpSpPr>
        <p:sp>
          <p:nvSpPr>
            <p:cNvPr id="44055" name="Line 19"/>
            <p:cNvSpPr>
              <a:spLocks noChangeShapeType="1"/>
            </p:cNvSpPr>
            <p:nvPr/>
          </p:nvSpPr>
          <p:spPr bwMode="auto">
            <a:xfrm>
              <a:off x="1680" y="2256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56" name="Line 20"/>
            <p:cNvSpPr>
              <a:spLocks noChangeShapeType="1"/>
            </p:cNvSpPr>
            <p:nvPr/>
          </p:nvSpPr>
          <p:spPr bwMode="auto">
            <a:xfrm>
              <a:off x="2256" y="2208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44057" name="Oval 21"/>
            <p:cNvSpPr>
              <a:spLocks noChangeArrowheads="1"/>
            </p:cNvSpPr>
            <p:nvPr/>
          </p:nvSpPr>
          <p:spPr bwMode="auto">
            <a:xfrm>
              <a:off x="2064" y="2112"/>
              <a:ext cx="144" cy="14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it-IT" sz="2000"/>
                <a:t>-</a:t>
              </a:r>
            </a:p>
          </p:txBody>
        </p:sp>
      </p:grp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6248400" y="3429000"/>
            <a:ext cx="1208088" cy="3048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INIBITORI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3886200" y="4114800"/>
            <a:ext cx="3970338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3300"/>
                </a:solidFill>
              </a:rPr>
              <a:t>2. ALTERAZIONI DELLA COAGULAZIONE</a:t>
            </a:r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4419600" y="3733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4419600" y="4419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6650" name="Text Box 26"/>
          <p:cNvSpPr txBox="1">
            <a:spLocks noChangeArrowheads="1"/>
          </p:cNvSpPr>
          <p:nvPr/>
        </p:nvSpPr>
        <p:spPr bwMode="auto">
          <a:xfrm>
            <a:off x="3505200" y="5718175"/>
            <a:ext cx="2298700" cy="396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000" b="1"/>
              <a:t>COAGULAZIONE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685800" y="4876800"/>
            <a:ext cx="2840038" cy="304800"/>
          </a:xfrm>
          <a:prstGeom prst="rect">
            <a:avLst/>
          </a:prstGeom>
          <a:solidFill>
            <a:srgbClr val="3399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“DILUIZIONE” DEI FATTORI</a:t>
            </a:r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822325" y="5195888"/>
            <a:ext cx="1055688" cy="31432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3300"/>
                </a:solidFill>
              </a:rPr>
              <a:t>3. STASI</a:t>
            </a:r>
          </a:p>
        </p:txBody>
      </p:sp>
      <p:sp>
        <p:nvSpPr>
          <p:cNvPr id="26657" name="Text Box 33"/>
          <p:cNvSpPr txBox="1">
            <a:spLocks noChangeArrowheads="1"/>
          </p:cNvSpPr>
          <p:nvPr/>
        </p:nvSpPr>
        <p:spPr bwMode="auto">
          <a:xfrm>
            <a:off x="288925" y="14288"/>
            <a:ext cx="6618288" cy="304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TRIADE DI VIRCHOW ED EZIOPATOGENESI DEI TROMBOEMBOLISMI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2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  <p:bldP spid="26628" grpId="0" animBg="1" autoUpdateAnimBg="0"/>
      <p:bldP spid="26629" grpId="0" animBg="1" autoUpdateAnimBg="0"/>
      <p:bldP spid="26630" grpId="0" animBg="1" autoUpdateAnimBg="0"/>
      <p:bldP spid="26631" grpId="0" animBg="1" autoUpdateAnimBg="0"/>
      <p:bldP spid="26632" grpId="0" animBg="1" autoUpdateAnimBg="0"/>
      <p:bldP spid="26633" grpId="0" animBg="1" autoUpdateAnimBg="0"/>
      <p:bldP spid="26634" grpId="0" animBg="1"/>
      <p:bldP spid="26635" grpId="0" animBg="1" autoUpdateAnimBg="0"/>
      <p:bldP spid="26646" grpId="0" animBg="1" autoUpdateAnimBg="0"/>
      <p:bldP spid="26647" grpId="0" animBg="1" autoUpdateAnimBg="0"/>
      <p:bldP spid="26648" grpId="0" animBg="1"/>
      <p:bldP spid="26649" grpId="0" animBg="1"/>
      <p:bldP spid="26650" grpId="0" animBg="1" autoUpdateAnimBg="0"/>
      <p:bldP spid="26651" grpId="0" animBg="1" autoUpdateAnimBg="0"/>
      <p:bldP spid="26656" grpId="0" animBg="1" autoUpdateAnimBg="0"/>
      <p:bldP spid="26657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hyperco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5425" y="0"/>
            <a:ext cx="57404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5"/>
          <p:cNvSpPr>
            <a:spLocks noChangeArrowheads="1"/>
          </p:cNvSpPr>
          <p:nvPr/>
        </p:nvSpPr>
        <p:spPr bwMode="auto">
          <a:xfrm>
            <a:off x="5076825" y="685800"/>
            <a:ext cx="2162175" cy="487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it-IT" sz="1400" b="1" dirty="0">
                <a:solidFill>
                  <a:srgbClr val="000000"/>
                </a:solidFill>
              </a:rPr>
              <a:t>       </a:t>
            </a:r>
          </a:p>
          <a:p>
            <a:endParaRPr lang="it-IT" sz="1400" b="1" dirty="0">
              <a:solidFill>
                <a:srgbClr val="000000"/>
              </a:solidFill>
            </a:endParaRPr>
          </a:p>
          <a:p>
            <a:r>
              <a:rPr lang="it-IT" sz="1400" dirty="0">
                <a:solidFill>
                  <a:srgbClr val="000000"/>
                </a:solidFill>
              </a:rPr>
              <a:t>      </a:t>
            </a:r>
            <a:r>
              <a:rPr lang="it-IT" sz="1400" b="1" dirty="0">
                <a:solidFill>
                  <a:srgbClr val="000000"/>
                </a:solidFill>
              </a:rPr>
              <a:t>Meccanismo</a:t>
            </a:r>
            <a:endParaRPr lang="it-IT" sz="1400" dirty="0">
              <a:solidFill>
                <a:srgbClr val="000000"/>
              </a:solidFill>
            </a:endParaRPr>
          </a:p>
          <a:p>
            <a:endParaRPr lang="it-IT" sz="1400" dirty="0">
              <a:solidFill>
                <a:srgbClr val="000000"/>
              </a:solidFill>
            </a:endParaRPr>
          </a:p>
          <a:p>
            <a:r>
              <a:rPr lang="it-IT" sz="1400" dirty="0">
                <a:solidFill>
                  <a:srgbClr val="000000"/>
                </a:solidFill>
              </a:rPr>
              <a:t>Ridotta inattivazione Fattori </a:t>
            </a:r>
            <a:r>
              <a:rPr lang="it-IT" sz="1400" dirty="0" err="1">
                <a:solidFill>
                  <a:srgbClr val="000000"/>
                </a:solidFill>
              </a:rPr>
              <a:t>V</a:t>
            </a:r>
            <a:r>
              <a:rPr lang="it-IT" sz="1400" dirty="0">
                <a:solidFill>
                  <a:srgbClr val="000000"/>
                </a:solidFill>
              </a:rPr>
              <a:t>  e </a:t>
            </a:r>
            <a:r>
              <a:rPr lang="it-IT" sz="1400" dirty="0" err="1">
                <a:solidFill>
                  <a:srgbClr val="000000"/>
                </a:solidFill>
              </a:rPr>
              <a:t>VIII</a:t>
            </a:r>
            <a:endParaRPr lang="it-IT" sz="1400" dirty="0">
              <a:solidFill>
                <a:srgbClr val="000000"/>
              </a:solidFill>
            </a:endParaRPr>
          </a:p>
          <a:p>
            <a:endParaRPr lang="it-IT" sz="1400" dirty="0">
              <a:solidFill>
                <a:srgbClr val="000000"/>
              </a:solidFill>
            </a:endParaRPr>
          </a:p>
          <a:p>
            <a:endParaRPr lang="it-IT" sz="1400" dirty="0">
              <a:solidFill>
                <a:srgbClr val="000000"/>
              </a:solidFill>
            </a:endParaRPr>
          </a:p>
          <a:p>
            <a:r>
              <a:rPr lang="it-IT" sz="1400" dirty="0">
                <a:solidFill>
                  <a:srgbClr val="000000"/>
                </a:solidFill>
              </a:rPr>
              <a:t>                 “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endParaRPr lang="it-IT" sz="1400" dirty="0">
              <a:solidFill>
                <a:srgbClr val="000000"/>
              </a:solidFill>
            </a:endParaRPr>
          </a:p>
          <a:p>
            <a:endParaRPr lang="it-IT" sz="1400" dirty="0">
              <a:solidFill>
                <a:srgbClr val="000000"/>
              </a:solidFill>
            </a:endParaRPr>
          </a:p>
          <a:p>
            <a:r>
              <a:rPr lang="it-IT" sz="1400" dirty="0" err="1">
                <a:solidFill>
                  <a:srgbClr val="000000"/>
                </a:solidFill>
              </a:rPr>
              <a:t>*Ridotta</a:t>
            </a:r>
            <a:r>
              <a:rPr lang="it-IT" sz="1400" dirty="0">
                <a:solidFill>
                  <a:srgbClr val="000000"/>
                </a:solidFill>
              </a:rPr>
              <a:t> inibizione zimogeni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endParaRPr lang="it-IT" sz="1400" dirty="0">
              <a:solidFill>
                <a:srgbClr val="000000"/>
              </a:solidFill>
            </a:endParaRPr>
          </a:p>
          <a:p>
            <a:endParaRPr lang="it-IT" sz="1400" dirty="0">
              <a:solidFill>
                <a:srgbClr val="000000"/>
              </a:solidFill>
            </a:endParaRPr>
          </a:p>
          <a:p>
            <a:r>
              <a:rPr lang="it-IT" sz="1400" dirty="0">
                <a:solidFill>
                  <a:srgbClr val="000000"/>
                </a:solidFill>
              </a:rPr>
              <a:t>* Resistenza all’azione della Proteina </a:t>
            </a:r>
            <a:r>
              <a:rPr lang="it-IT" sz="1400" dirty="0" err="1">
                <a:solidFill>
                  <a:srgbClr val="000000"/>
                </a:solidFill>
              </a:rPr>
              <a:t>C</a:t>
            </a:r>
            <a:endParaRPr lang="it-IT" sz="1400" dirty="0">
              <a:solidFill>
                <a:srgbClr val="000000"/>
              </a:solidFill>
            </a:endParaRPr>
          </a:p>
          <a:p>
            <a:r>
              <a:rPr lang="it-IT" sz="1400" dirty="0">
                <a:solidFill>
                  <a:srgbClr val="000000"/>
                </a:solidFill>
              </a:rPr>
              <a:t>(“APC </a:t>
            </a:r>
            <a:r>
              <a:rPr lang="it-IT" sz="1400" dirty="0" err="1">
                <a:solidFill>
                  <a:srgbClr val="000000"/>
                </a:solidFill>
              </a:rPr>
              <a:t>resistance</a:t>
            </a:r>
            <a:r>
              <a:rPr lang="it-IT" sz="1400" dirty="0">
                <a:solidFill>
                  <a:srgbClr val="000000"/>
                </a:solidFill>
              </a:rPr>
              <a:t>”)</a:t>
            </a:r>
          </a:p>
          <a:p>
            <a:r>
              <a:rPr lang="it-IT" sz="1400" dirty="0">
                <a:solidFill>
                  <a:srgbClr val="000000"/>
                </a:solidFill>
              </a:rPr>
              <a:t>* Aumentati livelli di protrombina per</a:t>
            </a:r>
          </a:p>
          <a:p>
            <a:r>
              <a:rPr lang="it-IT" sz="1400" dirty="0">
                <a:solidFill>
                  <a:srgbClr val="000000"/>
                </a:solidFill>
              </a:rPr>
              <a:t>aumentata trascrizione o stabilità </a:t>
            </a:r>
            <a:r>
              <a:rPr lang="it-IT" sz="1400" dirty="0" err="1">
                <a:solidFill>
                  <a:srgbClr val="000000"/>
                </a:solidFill>
              </a:rPr>
              <a:t>mRNA</a:t>
            </a:r>
            <a:endParaRPr lang="it-IT" sz="1400" dirty="0">
              <a:solidFill>
                <a:srgbClr val="000000"/>
              </a:solidFill>
            </a:endParaRPr>
          </a:p>
          <a:p>
            <a:endParaRPr lang="it-IT" sz="1400" dirty="0">
              <a:solidFill>
                <a:srgbClr val="000000"/>
              </a:solidFill>
            </a:endParaRPr>
          </a:p>
          <a:p>
            <a:r>
              <a:rPr lang="it-IT" sz="1400" dirty="0">
                <a:solidFill>
                  <a:srgbClr val="000000"/>
                </a:solidFill>
              </a:rPr>
              <a:t>emolisi</a:t>
            </a:r>
          </a:p>
          <a:p>
            <a:r>
              <a:rPr lang="it-IT" sz="1400" dirty="0">
                <a:solidFill>
                  <a:srgbClr val="000000"/>
                </a:solidFill>
              </a:rPr>
              <a:t>Esposizione TF</a:t>
            </a:r>
          </a:p>
          <a:p>
            <a:r>
              <a:rPr lang="it-IT" sz="1400" dirty="0">
                <a:solidFill>
                  <a:srgbClr val="000000"/>
                </a:solidFill>
              </a:rPr>
              <a:t>       diversi</a:t>
            </a:r>
          </a:p>
          <a:p>
            <a:r>
              <a:rPr lang="it-IT" sz="1400" dirty="0">
                <a:solidFill>
                  <a:srgbClr val="000000"/>
                </a:solidFill>
              </a:rPr>
              <a:t> Esposizione TF“</a:t>
            </a:r>
          </a:p>
          <a:p>
            <a:r>
              <a:rPr lang="it-IT" sz="1400" dirty="0">
                <a:solidFill>
                  <a:srgbClr val="000000"/>
                </a:solidFill>
              </a:rPr>
              <a:t>   alterazioni ADAMTS/danno endoteliale    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endParaRPr lang="it-IT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4"/>
          <p:cNvSpPr>
            <a:spLocks noChangeShapeType="1"/>
          </p:cNvSpPr>
          <p:nvPr/>
        </p:nvSpPr>
        <p:spPr bwMode="auto">
          <a:xfrm>
            <a:off x="1116013" y="3357563"/>
            <a:ext cx="143986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>
            <a:off x="1331913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8" name="Line 6"/>
          <p:cNvSpPr>
            <a:spLocks noChangeShapeType="1"/>
          </p:cNvSpPr>
          <p:nvPr/>
        </p:nvSpPr>
        <p:spPr bwMode="auto">
          <a:xfrm>
            <a:off x="1692275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89" name="Line 7"/>
          <p:cNvSpPr>
            <a:spLocks noChangeShapeType="1"/>
          </p:cNvSpPr>
          <p:nvPr/>
        </p:nvSpPr>
        <p:spPr bwMode="auto">
          <a:xfrm>
            <a:off x="2195513" y="335756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323850" y="3789363"/>
            <a:ext cx="25479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Residui di </a:t>
            </a:r>
            <a:r>
              <a:rPr lang="it-IT" b="1">
                <a:latin typeface="Symbol" charset="2"/>
              </a:rPr>
              <a:t>g </a:t>
            </a:r>
            <a:r>
              <a:rPr lang="it-IT" b="1"/>
              <a:t>carbossi-glutammico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555875" y="3213100"/>
            <a:ext cx="2447925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>
            <a:off x="5003800" y="3429000"/>
            <a:ext cx="5778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5580063" y="3213100"/>
            <a:ext cx="2160587" cy="431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4" name="Line 12"/>
          <p:cNvSpPr>
            <a:spLocks noChangeShapeType="1"/>
          </p:cNvSpPr>
          <p:nvPr/>
        </p:nvSpPr>
        <p:spPr bwMode="auto">
          <a:xfrm flipV="1">
            <a:off x="5003800" y="3027363"/>
            <a:ext cx="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5" name="Line 13"/>
          <p:cNvSpPr>
            <a:spLocks noChangeShapeType="1"/>
          </p:cNvSpPr>
          <p:nvPr/>
        </p:nvSpPr>
        <p:spPr bwMode="auto">
          <a:xfrm flipV="1">
            <a:off x="5568950" y="3025775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6" name="Text Box 16"/>
          <p:cNvSpPr txBox="1">
            <a:spLocks noChangeArrowheads="1"/>
          </p:cNvSpPr>
          <p:nvPr/>
        </p:nvSpPr>
        <p:spPr bwMode="auto">
          <a:xfrm>
            <a:off x="5364163" y="2708275"/>
            <a:ext cx="414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b="1"/>
              <a:t>S </a:t>
            </a:r>
          </a:p>
        </p:txBody>
      </p:sp>
      <p:sp>
        <p:nvSpPr>
          <p:cNvPr id="16397" name="Text Box 17"/>
          <p:cNvSpPr txBox="1">
            <a:spLocks noChangeArrowheads="1"/>
          </p:cNvSpPr>
          <p:nvPr/>
        </p:nvSpPr>
        <p:spPr bwMode="auto">
          <a:xfrm>
            <a:off x="4932363" y="2708275"/>
            <a:ext cx="414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b="1"/>
              <a:t>S </a:t>
            </a:r>
          </a:p>
        </p:txBody>
      </p:sp>
      <p:sp>
        <p:nvSpPr>
          <p:cNvPr id="16398" name="Line 18"/>
          <p:cNvSpPr>
            <a:spLocks noChangeShapeType="1"/>
          </p:cNvSpPr>
          <p:nvPr/>
        </p:nvSpPr>
        <p:spPr bwMode="auto">
          <a:xfrm>
            <a:off x="5219700" y="29241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399" name="Text Box 19"/>
          <p:cNvSpPr txBox="1">
            <a:spLocks noChangeArrowheads="1"/>
          </p:cNvSpPr>
          <p:nvPr/>
        </p:nvSpPr>
        <p:spPr bwMode="auto">
          <a:xfrm>
            <a:off x="2627313" y="2852738"/>
            <a:ext cx="21002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Interazione con cofattore</a:t>
            </a:r>
          </a:p>
        </p:txBody>
      </p:sp>
      <p:sp>
        <p:nvSpPr>
          <p:cNvPr id="16400" name="Text Box 20"/>
          <p:cNvSpPr txBox="1">
            <a:spLocks noChangeArrowheads="1"/>
          </p:cNvSpPr>
          <p:nvPr/>
        </p:nvSpPr>
        <p:spPr bwMode="auto">
          <a:xfrm>
            <a:off x="5867400" y="2924175"/>
            <a:ext cx="1476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Dominio catalitico</a:t>
            </a:r>
          </a:p>
        </p:txBody>
      </p:sp>
      <p:sp>
        <p:nvSpPr>
          <p:cNvPr id="16401" name="Line 21"/>
          <p:cNvSpPr>
            <a:spLocks noChangeShapeType="1"/>
          </p:cNvSpPr>
          <p:nvPr/>
        </p:nvSpPr>
        <p:spPr bwMode="auto">
          <a:xfrm flipV="1">
            <a:off x="5292725" y="3573463"/>
            <a:ext cx="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402" name="Text Box 22"/>
          <p:cNvSpPr txBox="1">
            <a:spLocks noChangeArrowheads="1"/>
          </p:cNvSpPr>
          <p:nvPr/>
        </p:nvSpPr>
        <p:spPr bwMode="auto">
          <a:xfrm>
            <a:off x="4500563" y="4797425"/>
            <a:ext cx="2454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Punto di rottura della molecola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93813" y="1160463"/>
            <a:ext cx="6359525" cy="457200"/>
            <a:chOff x="815" y="731"/>
            <a:chExt cx="4006" cy="288"/>
          </a:xfrm>
        </p:grpSpPr>
        <p:sp>
          <p:nvSpPr>
            <p:cNvPr id="18453" name="Rectangle 8"/>
            <p:cNvSpPr>
              <a:spLocks noChangeArrowheads="1"/>
            </p:cNvSpPr>
            <p:nvPr/>
          </p:nvSpPr>
          <p:spPr bwMode="auto">
            <a:xfrm>
              <a:off x="2031" y="731"/>
              <a:ext cx="512" cy="25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54" name="Oval 9"/>
            <p:cNvSpPr>
              <a:spLocks noChangeArrowheads="1"/>
            </p:cNvSpPr>
            <p:nvPr/>
          </p:nvSpPr>
          <p:spPr bwMode="auto">
            <a:xfrm>
              <a:off x="3247" y="731"/>
              <a:ext cx="448" cy="28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55" name="Text Box 10"/>
            <p:cNvSpPr txBox="1">
              <a:spLocks noChangeArrowheads="1"/>
            </p:cNvSpPr>
            <p:nvPr/>
          </p:nvSpPr>
          <p:spPr bwMode="auto">
            <a:xfrm>
              <a:off x="815" y="767"/>
              <a:ext cx="1156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latin typeface="Times New Roman" charset="0"/>
                </a:rPr>
                <a:t>COFATTORE</a:t>
              </a:r>
            </a:p>
          </p:txBody>
        </p:sp>
        <p:sp>
          <p:nvSpPr>
            <p:cNvPr id="18456" name="Text Box 11"/>
            <p:cNvSpPr txBox="1">
              <a:spLocks noChangeArrowheads="1"/>
            </p:cNvSpPr>
            <p:nvPr/>
          </p:nvSpPr>
          <p:spPr bwMode="auto">
            <a:xfrm>
              <a:off x="3759" y="803"/>
              <a:ext cx="1062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latin typeface="Times New Roman" charset="0"/>
                </a:rPr>
                <a:t>ZIMOGENO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3021013" y="2189163"/>
            <a:ext cx="5487987" cy="685800"/>
            <a:chOff x="1903" y="1379"/>
            <a:chExt cx="3457" cy="432"/>
          </a:xfrm>
        </p:grpSpPr>
        <p:sp>
          <p:nvSpPr>
            <p:cNvPr id="18448" name="Rectangle 2" descr="Wide downward diagonal"/>
            <p:cNvSpPr>
              <a:spLocks noChangeArrowheads="1"/>
            </p:cNvSpPr>
            <p:nvPr/>
          </p:nvSpPr>
          <p:spPr bwMode="auto">
            <a:xfrm>
              <a:off x="1903" y="1379"/>
              <a:ext cx="768" cy="432"/>
            </a:xfrm>
            <a:prstGeom prst="rect">
              <a:avLst/>
            </a:prstGeom>
            <a:pattFill prst="wdDnDiag">
              <a:fgClr>
                <a:schemeClr val="folHlink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49" name="Oval 3"/>
            <p:cNvSpPr>
              <a:spLocks noChangeArrowheads="1"/>
            </p:cNvSpPr>
            <p:nvPr/>
          </p:nvSpPr>
          <p:spPr bwMode="auto">
            <a:xfrm>
              <a:off x="2671" y="1379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50" name="Text Box 12"/>
            <p:cNvSpPr txBox="1">
              <a:spLocks noChangeArrowheads="1"/>
            </p:cNvSpPr>
            <p:nvPr/>
          </p:nvSpPr>
          <p:spPr bwMode="auto">
            <a:xfrm>
              <a:off x="2031" y="1487"/>
              <a:ext cx="45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TF</a:t>
              </a:r>
            </a:p>
          </p:txBody>
        </p:sp>
        <p:sp>
          <p:nvSpPr>
            <p:cNvPr id="18451" name="Text Box 13"/>
            <p:cNvSpPr txBox="1">
              <a:spLocks noChangeArrowheads="1"/>
            </p:cNvSpPr>
            <p:nvPr/>
          </p:nvSpPr>
          <p:spPr bwMode="auto">
            <a:xfrm>
              <a:off x="2791" y="1478"/>
              <a:ext cx="51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VII</a:t>
              </a:r>
            </a:p>
          </p:txBody>
        </p:sp>
        <p:sp>
          <p:nvSpPr>
            <p:cNvPr id="18452" name="Text Box 18"/>
            <p:cNvSpPr txBox="1">
              <a:spLocks noChangeArrowheads="1"/>
            </p:cNvSpPr>
            <p:nvPr/>
          </p:nvSpPr>
          <p:spPr bwMode="auto">
            <a:xfrm>
              <a:off x="3520" y="1476"/>
              <a:ext cx="18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/>
                <a:t>Via estrinseca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3021013" y="3275013"/>
            <a:ext cx="5397500" cy="685800"/>
            <a:chOff x="1903" y="2063"/>
            <a:chExt cx="3400" cy="432"/>
          </a:xfrm>
        </p:grpSpPr>
        <p:sp>
          <p:nvSpPr>
            <p:cNvPr id="18443" name="Rectangle 4"/>
            <p:cNvSpPr>
              <a:spLocks noChangeArrowheads="1"/>
            </p:cNvSpPr>
            <p:nvPr/>
          </p:nvSpPr>
          <p:spPr bwMode="auto">
            <a:xfrm>
              <a:off x="1903" y="2063"/>
              <a:ext cx="768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44" name="Oval 5"/>
            <p:cNvSpPr>
              <a:spLocks noChangeArrowheads="1"/>
            </p:cNvSpPr>
            <p:nvPr/>
          </p:nvSpPr>
          <p:spPr bwMode="auto">
            <a:xfrm>
              <a:off x="2671" y="2063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45" name="Text Box 14"/>
            <p:cNvSpPr txBox="1">
              <a:spLocks noChangeArrowheads="1"/>
            </p:cNvSpPr>
            <p:nvPr/>
          </p:nvSpPr>
          <p:spPr bwMode="auto">
            <a:xfrm>
              <a:off x="2823" y="2166"/>
              <a:ext cx="425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IX</a:t>
              </a:r>
            </a:p>
          </p:txBody>
        </p:sp>
        <p:sp>
          <p:nvSpPr>
            <p:cNvPr id="18446" name="Text Box 15"/>
            <p:cNvSpPr txBox="1">
              <a:spLocks noChangeArrowheads="1"/>
            </p:cNvSpPr>
            <p:nvPr/>
          </p:nvSpPr>
          <p:spPr bwMode="auto">
            <a:xfrm>
              <a:off x="1984" y="2160"/>
              <a:ext cx="596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VIII</a:t>
              </a:r>
            </a:p>
          </p:txBody>
        </p:sp>
        <p:sp>
          <p:nvSpPr>
            <p:cNvPr id="18447" name="Text Box 19"/>
            <p:cNvSpPr txBox="1">
              <a:spLocks noChangeArrowheads="1"/>
            </p:cNvSpPr>
            <p:nvPr/>
          </p:nvSpPr>
          <p:spPr bwMode="auto">
            <a:xfrm>
              <a:off x="3520" y="2196"/>
              <a:ext cx="178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/>
                <a:t>Via intrinseca</a:t>
              </a: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3021013" y="4360863"/>
            <a:ext cx="5006975" cy="685800"/>
            <a:chOff x="1903" y="2747"/>
            <a:chExt cx="3154" cy="432"/>
          </a:xfrm>
        </p:grpSpPr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1903" y="2747"/>
              <a:ext cx="768" cy="43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671" y="2747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8440" name="Text Box 16"/>
            <p:cNvSpPr txBox="1">
              <a:spLocks noChangeArrowheads="1"/>
            </p:cNvSpPr>
            <p:nvPr/>
          </p:nvSpPr>
          <p:spPr bwMode="auto">
            <a:xfrm>
              <a:off x="2877" y="2850"/>
              <a:ext cx="3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X</a:t>
              </a:r>
            </a:p>
          </p:txBody>
        </p:sp>
        <p:sp>
          <p:nvSpPr>
            <p:cNvPr id="18441" name="Text Box 17"/>
            <p:cNvSpPr txBox="1">
              <a:spLocks noChangeArrowheads="1"/>
            </p:cNvSpPr>
            <p:nvPr/>
          </p:nvSpPr>
          <p:spPr bwMode="auto">
            <a:xfrm>
              <a:off x="2095" y="2855"/>
              <a:ext cx="3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V</a:t>
              </a:r>
            </a:p>
          </p:txBody>
        </p:sp>
        <p:sp>
          <p:nvSpPr>
            <p:cNvPr id="18442" name="Text Box 20"/>
            <p:cNvSpPr txBox="1">
              <a:spLocks noChangeArrowheads="1"/>
            </p:cNvSpPr>
            <p:nvPr/>
          </p:nvSpPr>
          <p:spPr bwMode="auto">
            <a:xfrm>
              <a:off x="3584" y="2880"/>
              <a:ext cx="147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/>
                <a:t>Via comune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Line 16"/>
          <p:cNvSpPr>
            <a:spLocks noChangeShapeType="1"/>
          </p:cNvSpPr>
          <p:nvPr/>
        </p:nvSpPr>
        <p:spPr bwMode="auto">
          <a:xfrm>
            <a:off x="6096000" y="2000250"/>
            <a:ext cx="0" cy="2514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149600" y="3600450"/>
            <a:ext cx="2032000" cy="914400"/>
            <a:chOff x="1984" y="2268"/>
            <a:chExt cx="1280" cy="576"/>
          </a:xfrm>
        </p:grpSpPr>
        <p:sp>
          <p:nvSpPr>
            <p:cNvPr id="19497" name="Oval 19"/>
            <p:cNvSpPr>
              <a:spLocks noChangeArrowheads="1"/>
            </p:cNvSpPr>
            <p:nvPr/>
          </p:nvSpPr>
          <p:spPr bwMode="auto">
            <a:xfrm>
              <a:off x="1984" y="2556"/>
              <a:ext cx="1280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98" name="Text Box 20"/>
            <p:cNvSpPr txBox="1">
              <a:spLocks noChangeArrowheads="1"/>
            </p:cNvSpPr>
            <p:nvPr/>
          </p:nvSpPr>
          <p:spPr bwMode="auto">
            <a:xfrm>
              <a:off x="2112" y="2592"/>
              <a:ext cx="78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000" b="1"/>
                <a:t>trombina</a:t>
              </a:r>
            </a:p>
          </p:txBody>
        </p:sp>
        <p:sp>
          <p:nvSpPr>
            <p:cNvPr id="19499" name="Line 21"/>
            <p:cNvSpPr>
              <a:spLocks noChangeShapeType="1"/>
            </p:cNvSpPr>
            <p:nvPr/>
          </p:nvSpPr>
          <p:spPr bwMode="auto">
            <a:xfrm>
              <a:off x="2624" y="2268"/>
              <a:ext cx="0" cy="2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2824163" y="5686425"/>
            <a:ext cx="2479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800">
                <a:solidFill>
                  <a:schemeClr val="accent2"/>
                </a:solidFill>
                <a:latin typeface="Times New Roman" charset="0"/>
              </a:rPr>
              <a:t>polimeri di fibrina</a:t>
            </a:r>
          </a:p>
        </p:txBody>
      </p: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609600" y="4343400"/>
            <a:ext cx="3046413" cy="1371600"/>
            <a:chOff x="384" y="2736"/>
            <a:chExt cx="1919" cy="864"/>
          </a:xfrm>
        </p:grpSpPr>
        <p:sp>
          <p:nvSpPr>
            <p:cNvPr id="19492" name="Text Box 22"/>
            <p:cNvSpPr txBox="1">
              <a:spLocks noChangeArrowheads="1"/>
            </p:cNvSpPr>
            <p:nvPr/>
          </p:nvSpPr>
          <p:spPr bwMode="auto">
            <a:xfrm>
              <a:off x="384" y="2736"/>
              <a:ext cx="1348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solidFill>
                    <a:schemeClr val="accent2"/>
                  </a:solidFill>
                  <a:latin typeface="Times New Roman" charset="0"/>
                </a:rPr>
                <a:t>fibrinogeno</a:t>
              </a:r>
            </a:p>
          </p:txBody>
        </p:sp>
        <p:sp>
          <p:nvSpPr>
            <p:cNvPr id="19493" name="Text Box 23"/>
            <p:cNvSpPr txBox="1">
              <a:spLocks noChangeArrowheads="1"/>
            </p:cNvSpPr>
            <p:nvPr/>
          </p:nvSpPr>
          <p:spPr bwMode="auto">
            <a:xfrm>
              <a:off x="768" y="3240"/>
              <a:ext cx="1535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>
                  <a:solidFill>
                    <a:schemeClr val="accent2"/>
                  </a:solidFill>
                  <a:latin typeface="Times New Roman" charset="0"/>
                </a:rPr>
                <a:t>monomeri di fibrina</a:t>
              </a:r>
            </a:p>
          </p:txBody>
        </p:sp>
        <p:sp>
          <p:nvSpPr>
            <p:cNvPr id="19494" name="Line 26"/>
            <p:cNvSpPr>
              <a:spLocks noChangeShapeType="1"/>
            </p:cNvSpPr>
            <p:nvPr/>
          </p:nvSpPr>
          <p:spPr bwMode="auto">
            <a:xfrm>
              <a:off x="960" y="2988"/>
              <a:ext cx="320" cy="25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95" name="Line 27"/>
            <p:cNvSpPr>
              <a:spLocks noChangeShapeType="1"/>
            </p:cNvSpPr>
            <p:nvPr/>
          </p:nvSpPr>
          <p:spPr bwMode="auto">
            <a:xfrm>
              <a:off x="1536" y="3384"/>
              <a:ext cx="384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96" name="Line 29"/>
            <p:cNvSpPr>
              <a:spLocks noChangeShapeType="1"/>
            </p:cNvSpPr>
            <p:nvPr/>
          </p:nvSpPr>
          <p:spPr bwMode="auto">
            <a:xfrm flipH="1">
              <a:off x="1280" y="2880"/>
              <a:ext cx="896" cy="2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1320800" y="971550"/>
            <a:ext cx="6883400" cy="1200150"/>
            <a:chOff x="832" y="612"/>
            <a:chExt cx="4336" cy="756"/>
          </a:xfrm>
        </p:grpSpPr>
        <p:sp>
          <p:nvSpPr>
            <p:cNvPr id="19488" name="Text Box 2"/>
            <p:cNvSpPr txBox="1">
              <a:spLocks noChangeArrowheads="1"/>
            </p:cNvSpPr>
            <p:nvPr/>
          </p:nvSpPr>
          <p:spPr bwMode="auto">
            <a:xfrm>
              <a:off x="3328" y="612"/>
              <a:ext cx="18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/>
                <a:t>Via estrinseca</a:t>
              </a:r>
            </a:p>
          </p:txBody>
        </p:sp>
        <p:sp>
          <p:nvSpPr>
            <p:cNvPr id="19489" name="Text Box 3"/>
            <p:cNvSpPr txBox="1">
              <a:spLocks noChangeArrowheads="1"/>
            </p:cNvSpPr>
            <p:nvPr/>
          </p:nvSpPr>
          <p:spPr bwMode="auto">
            <a:xfrm>
              <a:off x="832" y="612"/>
              <a:ext cx="178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/>
                <a:t>Via intrinseca</a:t>
              </a:r>
            </a:p>
          </p:txBody>
        </p:sp>
        <p:sp>
          <p:nvSpPr>
            <p:cNvPr id="19490" name="Line 31"/>
            <p:cNvSpPr>
              <a:spLocks noChangeShapeType="1"/>
            </p:cNvSpPr>
            <p:nvPr/>
          </p:nvSpPr>
          <p:spPr bwMode="auto">
            <a:xfrm>
              <a:off x="1856" y="864"/>
              <a:ext cx="960" cy="5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91" name="Line 32"/>
            <p:cNvSpPr>
              <a:spLocks noChangeShapeType="1"/>
            </p:cNvSpPr>
            <p:nvPr/>
          </p:nvSpPr>
          <p:spPr bwMode="auto">
            <a:xfrm flipH="1">
              <a:off x="3008" y="864"/>
              <a:ext cx="832" cy="50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4648200" y="4972050"/>
            <a:ext cx="4122738" cy="1403350"/>
            <a:chOff x="2928" y="3132"/>
            <a:chExt cx="2597" cy="884"/>
          </a:xfrm>
        </p:grpSpPr>
        <p:sp>
          <p:nvSpPr>
            <p:cNvPr id="19484" name="Text Box 25"/>
            <p:cNvSpPr txBox="1">
              <a:spLocks noChangeArrowheads="1"/>
            </p:cNvSpPr>
            <p:nvPr/>
          </p:nvSpPr>
          <p:spPr bwMode="auto">
            <a:xfrm>
              <a:off x="3392" y="3132"/>
              <a:ext cx="2133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800">
                  <a:solidFill>
                    <a:schemeClr val="accent2"/>
                  </a:solidFill>
                  <a:latin typeface="Times New Roman" charset="0"/>
                </a:rPr>
                <a:t>polimeri di fibrina</a:t>
              </a:r>
            </a:p>
            <a:p>
              <a:r>
                <a:rPr lang="it-IT" sz="1800">
                  <a:solidFill>
                    <a:schemeClr val="accent2"/>
                  </a:solidFill>
                  <a:latin typeface="Times New Roman" charset="0"/>
                </a:rPr>
                <a:t>legati da legami covalenti</a:t>
              </a:r>
            </a:p>
          </p:txBody>
        </p:sp>
        <p:sp>
          <p:nvSpPr>
            <p:cNvPr id="19485" name="Line 28"/>
            <p:cNvSpPr>
              <a:spLocks noChangeShapeType="1"/>
            </p:cNvSpPr>
            <p:nvPr/>
          </p:nvSpPr>
          <p:spPr bwMode="auto">
            <a:xfrm flipV="1">
              <a:off x="2928" y="3552"/>
              <a:ext cx="576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86" name="Text Box 30"/>
            <p:cNvSpPr txBox="1">
              <a:spLocks noChangeArrowheads="1"/>
            </p:cNvSpPr>
            <p:nvPr/>
          </p:nvSpPr>
          <p:spPr bwMode="auto">
            <a:xfrm>
              <a:off x="3699" y="3728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XIIIa</a:t>
              </a:r>
            </a:p>
          </p:txBody>
        </p:sp>
        <p:sp>
          <p:nvSpPr>
            <p:cNvPr id="19487" name="Line 33"/>
            <p:cNvSpPr>
              <a:spLocks noChangeShapeType="1"/>
            </p:cNvSpPr>
            <p:nvPr/>
          </p:nvSpPr>
          <p:spPr bwMode="auto">
            <a:xfrm flipH="1" flipV="1">
              <a:off x="3264" y="3648"/>
              <a:ext cx="448" cy="1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3068638" y="2343150"/>
            <a:ext cx="4795837" cy="1338263"/>
            <a:chOff x="1933" y="1476"/>
            <a:chExt cx="3021" cy="843"/>
          </a:xfrm>
        </p:grpSpPr>
        <p:sp>
          <p:nvSpPr>
            <p:cNvPr id="19468" name="Rectangle 4" descr="80%"/>
            <p:cNvSpPr>
              <a:spLocks noChangeArrowheads="1"/>
            </p:cNvSpPr>
            <p:nvPr/>
          </p:nvSpPr>
          <p:spPr bwMode="auto">
            <a:xfrm>
              <a:off x="2048" y="1548"/>
              <a:ext cx="768" cy="432"/>
            </a:xfrm>
            <a:prstGeom prst="rect">
              <a:avLst/>
            </a:prstGeom>
            <a:pattFill prst="pct80">
              <a:fgClr>
                <a:schemeClr val="fol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69" name="Oval 5" descr="80%"/>
            <p:cNvSpPr>
              <a:spLocks noChangeArrowheads="1"/>
            </p:cNvSpPr>
            <p:nvPr/>
          </p:nvSpPr>
          <p:spPr bwMode="auto">
            <a:xfrm>
              <a:off x="2816" y="1548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70" name="Text Box 6"/>
            <p:cNvSpPr txBox="1">
              <a:spLocks noChangeArrowheads="1"/>
            </p:cNvSpPr>
            <p:nvPr/>
          </p:nvSpPr>
          <p:spPr bwMode="auto">
            <a:xfrm>
              <a:off x="3023" y="1652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Xa</a:t>
              </a:r>
            </a:p>
          </p:txBody>
        </p:sp>
        <p:sp>
          <p:nvSpPr>
            <p:cNvPr id="19471" name="Text Box 7"/>
            <p:cNvSpPr txBox="1">
              <a:spLocks noChangeArrowheads="1"/>
            </p:cNvSpPr>
            <p:nvPr/>
          </p:nvSpPr>
          <p:spPr bwMode="auto">
            <a:xfrm>
              <a:off x="2240" y="1656"/>
              <a:ext cx="45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Va</a:t>
              </a:r>
            </a:p>
          </p:txBody>
        </p:sp>
        <p:sp>
          <p:nvSpPr>
            <p:cNvPr id="19472" name="Oval 8"/>
            <p:cNvSpPr>
              <a:spLocks noChangeArrowheads="1"/>
            </p:cNvSpPr>
            <p:nvPr/>
          </p:nvSpPr>
          <p:spPr bwMode="auto">
            <a:xfrm>
              <a:off x="1933" y="1961"/>
              <a:ext cx="1600" cy="288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73" name="Text Box 9"/>
            <p:cNvSpPr txBox="1">
              <a:spLocks noChangeArrowheads="1"/>
            </p:cNvSpPr>
            <p:nvPr/>
          </p:nvSpPr>
          <p:spPr bwMode="auto">
            <a:xfrm>
              <a:off x="1984" y="1980"/>
              <a:ext cx="107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Protrombina</a:t>
              </a:r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>
              <a:off x="3584" y="1728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75" name="Line 11"/>
            <p:cNvSpPr>
              <a:spLocks noChangeShapeType="1"/>
            </p:cNvSpPr>
            <p:nvPr/>
          </p:nvSpPr>
          <p:spPr bwMode="auto">
            <a:xfrm flipV="1">
              <a:off x="3584" y="1620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76" name="Line 12"/>
            <p:cNvSpPr>
              <a:spLocks noChangeShapeType="1"/>
            </p:cNvSpPr>
            <p:nvPr/>
          </p:nvSpPr>
          <p:spPr bwMode="auto">
            <a:xfrm flipV="1">
              <a:off x="3584" y="1692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77" name="Line 13"/>
            <p:cNvSpPr>
              <a:spLocks noChangeShapeType="1"/>
            </p:cNvSpPr>
            <p:nvPr/>
          </p:nvSpPr>
          <p:spPr bwMode="auto">
            <a:xfrm>
              <a:off x="3584" y="2124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78" name="Line 14"/>
            <p:cNvSpPr>
              <a:spLocks noChangeShapeType="1"/>
            </p:cNvSpPr>
            <p:nvPr/>
          </p:nvSpPr>
          <p:spPr bwMode="auto">
            <a:xfrm flipV="1">
              <a:off x="3584" y="1980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79" name="Line 15"/>
            <p:cNvSpPr>
              <a:spLocks noChangeShapeType="1"/>
            </p:cNvSpPr>
            <p:nvPr/>
          </p:nvSpPr>
          <p:spPr bwMode="auto">
            <a:xfrm flipV="1">
              <a:off x="3584" y="2088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19480" name="Text Box 17"/>
            <p:cNvSpPr txBox="1">
              <a:spLocks noChangeArrowheads="1"/>
            </p:cNvSpPr>
            <p:nvPr/>
          </p:nvSpPr>
          <p:spPr bwMode="auto">
            <a:xfrm>
              <a:off x="3328" y="1476"/>
              <a:ext cx="545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19481" name="Text Box 18"/>
            <p:cNvSpPr txBox="1">
              <a:spLocks noChangeArrowheads="1"/>
            </p:cNvSpPr>
            <p:nvPr/>
          </p:nvSpPr>
          <p:spPr bwMode="auto">
            <a:xfrm>
              <a:off x="3328" y="2160"/>
              <a:ext cx="545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19482" name="Text Box 34"/>
            <p:cNvSpPr txBox="1">
              <a:spLocks noChangeArrowheads="1"/>
            </p:cNvSpPr>
            <p:nvPr/>
          </p:nvSpPr>
          <p:spPr bwMode="auto">
            <a:xfrm>
              <a:off x="3840" y="1620"/>
              <a:ext cx="11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Times New Roman" charset="0"/>
                </a:rPr>
                <a:t>FOSFOLIPIDI</a:t>
              </a:r>
            </a:p>
            <a:p>
              <a:r>
                <a:rPr lang="it-IT">
                  <a:latin typeface="Times New Roman" charset="0"/>
                </a:rPr>
                <a:t>(fosfatidilserina piastrine)</a:t>
              </a:r>
            </a:p>
          </p:txBody>
        </p:sp>
        <p:sp>
          <p:nvSpPr>
            <p:cNvPr id="19483" name="Text Box 35"/>
            <p:cNvSpPr txBox="1">
              <a:spLocks noChangeArrowheads="1"/>
            </p:cNvSpPr>
            <p:nvPr/>
          </p:nvSpPr>
          <p:spPr bwMode="auto">
            <a:xfrm>
              <a:off x="3840" y="2124"/>
              <a:ext cx="920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Times New Roman" charset="0"/>
                </a:rPr>
                <a:t>FOSFOLIPIDI</a:t>
              </a:r>
            </a:p>
          </p:txBody>
        </p:sp>
      </p:grpSp>
      <p:sp>
        <p:nvSpPr>
          <p:cNvPr id="5156" name="Line 36"/>
          <p:cNvSpPr>
            <a:spLocks noChangeShapeType="1"/>
          </p:cNvSpPr>
          <p:nvPr/>
        </p:nvSpPr>
        <p:spPr bwMode="auto">
          <a:xfrm flipH="1" flipV="1">
            <a:off x="1219200" y="3429000"/>
            <a:ext cx="1828800" cy="7429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7" name="Line 37"/>
          <p:cNvSpPr>
            <a:spLocks noChangeShapeType="1"/>
          </p:cNvSpPr>
          <p:nvPr/>
        </p:nvSpPr>
        <p:spPr bwMode="auto">
          <a:xfrm flipV="1">
            <a:off x="1219200" y="2857500"/>
            <a:ext cx="1828800" cy="5715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158" name="Text Box 38"/>
          <p:cNvSpPr txBox="1">
            <a:spLocks noChangeArrowheads="1"/>
          </p:cNvSpPr>
          <p:nvPr/>
        </p:nvSpPr>
        <p:spPr bwMode="auto">
          <a:xfrm>
            <a:off x="812800" y="342900"/>
            <a:ext cx="2833688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VIA COMUNE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4" grpId="0" autoUpdateAnimBg="0"/>
      <p:bldP spid="5156" grpId="0" animBg="1"/>
      <p:bldP spid="5157" grpId="0" animBg="1"/>
      <p:bldP spid="5158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042988" y="765175"/>
            <a:ext cx="431800" cy="431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114425" y="836613"/>
            <a:ext cx="293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D</a:t>
            </a:r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2627313" y="765175"/>
            <a:ext cx="431800" cy="4318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698750" y="908050"/>
            <a:ext cx="293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D</a:t>
            </a:r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1906588" y="836613"/>
            <a:ext cx="287337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06588" y="836613"/>
            <a:ext cx="27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1474788" y="9810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47" name="Line 11"/>
          <p:cNvSpPr>
            <a:spLocks noChangeShapeType="1"/>
          </p:cNvSpPr>
          <p:nvPr/>
        </p:nvSpPr>
        <p:spPr bwMode="auto">
          <a:xfrm>
            <a:off x="2195513" y="981075"/>
            <a:ext cx="431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608013" y="993775"/>
            <a:ext cx="465137" cy="184150"/>
          </a:xfrm>
          <a:custGeom>
            <a:avLst/>
            <a:gdLst>
              <a:gd name="T0" fmla="*/ 465137 w 293"/>
              <a:gd name="T1" fmla="*/ 104775 h 116"/>
              <a:gd name="T2" fmla="*/ 392112 w 293"/>
              <a:gd name="T3" fmla="*/ 47625 h 116"/>
              <a:gd name="T4" fmla="*/ 304800 w 293"/>
              <a:gd name="T5" fmla="*/ 104775 h 116"/>
              <a:gd name="T6" fmla="*/ 261937 w 293"/>
              <a:gd name="T7" fmla="*/ 90488 h 116"/>
              <a:gd name="T8" fmla="*/ 174625 w 293"/>
              <a:gd name="T9" fmla="*/ 177800 h 116"/>
              <a:gd name="T10" fmla="*/ 0 w 293"/>
              <a:gd name="T11" fmla="*/ 163513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3"/>
              <a:gd name="T19" fmla="*/ 0 h 116"/>
              <a:gd name="T20" fmla="*/ 293 w 293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3" h="116">
                <a:moveTo>
                  <a:pt x="293" y="66"/>
                </a:moveTo>
                <a:cubicBezTo>
                  <a:pt x="271" y="0"/>
                  <a:pt x="291" y="0"/>
                  <a:pt x="247" y="30"/>
                </a:cubicBezTo>
                <a:cubicBezTo>
                  <a:pt x="191" y="116"/>
                  <a:pt x="233" y="91"/>
                  <a:pt x="192" y="66"/>
                </a:cubicBezTo>
                <a:cubicBezTo>
                  <a:pt x="184" y="61"/>
                  <a:pt x="174" y="60"/>
                  <a:pt x="165" y="57"/>
                </a:cubicBezTo>
                <a:cubicBezTo>
                  <a:pt x="129" y="69"/>
                  <a:pt x="122" y="76"/>
                  <a:pt x="110" y="112"/>
                </a:cubicBezTo>
                <a:cubicBezTo>
                  <a:pt x="91" y="106"/>
                  <a:pt x="0" y="47"/>
                  <a:pt x="0" y="10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>
            <a:off x="3036888" y="736600"/>
            <a:ext cx="430212" cy="188913"/>
          </a:xfrm>
          <a:custGeom>
            <a:avLst/>
            <a:gdLst>
              <a:gd name="T0" fmla="*/ 9525 w 271"/>
              <a:gd name="T1" fmla="*/ 188913 h 119"/>
              <a:gd name="T2" fmla="*/ 96837 w 271"/>
              <a:gd name="T3" fmla="*/ 101600 h 119"/>
              <a:gd name="T4" fmla="*/ 169862 w 271"/>
              <a:gd name="T5" fmla="*/ 87313 h 119"/>
              <a:gd name="T6" fmla="*/ 257175 w 271"/>
              <a:gd name="T7" fmla="*/ 42863 h 119"/>
              <a:gd name="T8" fmla="*/ 328612 w 271"/>
              <a:gd name="T9" fmla="*/ 115888 h 119"/>
              <a:gd name="T10" fmla="*/ 387350 w 271"/>
              <a:gd name="T11" fmla="*/ 28575 h 119"/>
              <a:gd name="T12" fmla="*/ 430212 w 271"/>
              <a:gd name="T13" fmla="*/ 0 h 1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1"/>
              <a:gd name="T22" fmla="*/ 0 h 119"/>
              <a:gd name="T23" fmla="*/ 271 w 271"/>
              <a:gd name="T24" fmla="*/ 119 h 1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1" h="119">
                <a:moveTo>
                  <a:pt x="6" y="119"/>
                </a:moveTo>
                <a:cubicBezTo>
                  <a:pt x="14" y="42"/>
                  <a:pt x="0" y="0"/>
                  <a:pt x="61" y="64"/>
                </a:cubicBezTo>
                <a:cubicBezTo>
                  <a:pt x="97" y="26"/>
                  <a:pt x="59" y="55"/>
                  <a:pt x="107" y="55"/>
                </a:cubicBezTo>
                <a:cubicBezTo>
                  <a:pt x="123" y="55"/>
                  <a:pt x="151" y="34"/>
                  <a:pt x="162" y="27"/>
                </a:cubicBezTo>
                <a:cubicBezTo>
                  <a:pt x="164" y="30"/>
                  <a:pt x="192" y="82"/>
                  <a:pt x="207" y="73"/>
                </a:cubicBezTo>
                <a:cubicBezTo>
                  <a:pt x="226" y="62"/>
                  <a:pt x="232" y="36"/>
                  <a:pt x="244" y="18"/>
                </a:cubicBezTo>
                <a:cubicBezTo>
                  <a:pt x="250" y="9"/>
                  <a:pt x="271" y="0"/>
                  <a:pt x="271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1987550" y="561975"/>
            <a:ext cx="130175" cy="290513"/>
          </a:xfrm>
          <a:custGeom>
            <a:avLst/>
            <a:gdLst>
              <a:gd name="T0" fmla="*/ 101600 w 82"/>
              <a:gd name="T1" fmla="*/ 290513 h 183"/>
              <a:gd name="T2" fmla="*/ 0 w 82"/>
              <a:gd name="T3" fmla="*/ 188913 h 183"/>
              <a:gd name="T4" fmla="*/ 42863 w 82"/>
              <a:gd name="T5" fmla="*/ 144463 h 183"/>
              <a:gd name="T6" fmla="*/ 130175 w 82"/>
              <a:gd name="T7" fmla="*/ 115888 h 183"/>
              <a:gd name="T8" fmla="*/ 130175 w 82"/>
              <a:gd name="T9" fmla="*/ 0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183"/>
              <a:gd name="T17" fmla="*/ 82 w 82"/>
              <a:gd name="T18" fmla="*/ 183 h 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183">
                <a:moveTo>
                  <a:pt x="64" y="183"/>
                </a:moveTo>
                <a:cubicBezTo>
                  <a:pt x="44" y="153"/>
                  <a:pt x="30" y="139"/>
                  <a:pt x="0" y="119"/>
                </a:cubicBezTo>
                <a:cubicBezTo>
                  <a:pt x="9" y="110"/>
                  <a:pt x="16" y="97"/>
                  <a:pt x="27" y="91"/>
                </a:cubicBezTo>
                <a:cubicBezTo>
                  <a:pt x="44" y="82"/>
                  <a:pt x="82" y="73"/>
                  <a:pt x="82" y="73"/>
                </a:cubicBezTo>
                <a:cubicBezTo>
                  <a:pt x="64" y="46"/>
                  <a:pt x="55" y="27"/>
                  <a:pt x="8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1755775" y="635000"/>
            <a:ext cx="158750" cy="260350"/>
          </a:xfrm>
          <a:custGeom>
            <a:avLst/>
            <a:gdLst>
              <a:gd name="T0" fmla="*/ 158750 w 100"/>
              <a:gd name="T1" fmla="*/ 260350 h 164"/>
              <a:gd name="T2" fmla="*/ 85725 w 100"/>
              <a:gd name="T3" fmla="*/ 173038 h 164"/>
              <a:gd name="T4" fmla="*/ 101600 w 100"/>
              <a:gd name="T5" fmla="*/ 130175 h 164"/>
              <a:gd name="T6" fmla="*/ 57150 w 100"/>
              <a:gd name="T7" fmla="*/ 28575 h 164"/>
              <a:gd name="T8" fmla="*/ 0 w 100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64"/>
              <a:gd name="T17" fmla="*/ 100 w 100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64">
                <a:moveTo>
                  <a:pt x="100" y="164"/>
                </a:moveTo>
                <a:cubicBezTo>
                  <a:pt x="37" y="143"/>
                  <a:pt x="38" y="164"/>
                  <a:pt x="54" y="109"/>
                </a:cubicBezTo>
                <a:cubicBezTo>
                  <a:pt x="57" y="100"/>
                  <a:pt x="61" y="91"/>
                  <a:pt x="64" y="82"/>
                </a:cubicBezTo>
                <a:cubicBezTo>
                  <a:pt x="20" y="68"/>
                  <a:pt x="22" y="60"/>
                  <a:pt x="36" y="18"/>
                </a:cubicBezTo>
                <a:cubicBezTo>
                  <a:pt x="5" y="8"/>
                  <a:pt x="16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1692275" y="3284538"/>
            <a:ext cx="2016125" cy="431800"/>
            <a:chOff x="1383" y="1662"/>
            <a:chExt cx="1270" cy="272"/>
          </a:xfrm>
        </p:grpSpPr>
        <p:sp>
          <p:nvSpPr>
            <p:cNvPr id="20556" name="Oval 40"/>
            <p:cNvSpPr>
              <a:spLocks noChangeArrowheads="1"/>
            </p:cNvSpPr>
            <p:nvPr/>
          </p:nvSpPr>
          <p:spPr bwMode="auto">
            <a:xfrm>
              <a:off x="1383" y="1662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57" name="Text Box 41"/>
            <p:cNvSpPr txBox="1">
              <a:spLocks noChangeArrowheads="1"/>
            </p:cNvSpPr>
            <p:nvPr/>
          </p:nvSpPr>
          <p:spPr bwMode="auto">
            <a:xfrm>
              <a:off x="1428" y="1707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58" name="Oval 42"/>
            <p:cNvSpPr>
              <a:spLocks noChangeArrowheads="1"/>
            </p:cNvSpPr>
            <p:nvPr/>
          </p:nvSpPr>
          <p:spPr bwMode="auto">
            <a:xfrm>
              <a:off x="2381" y="1662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59" name="Text Box 43"/>
            <p:cNvSpPr txBox="1">
              <a:spLocks noChangeArrowheads="1"/>
            </p:cNvSpPr>
            <p:nvPr/>
          </p:nvSpPr>
          <p:spPr bwMode="auto">
            <a:xfrm>
              <a:off x="2426" y="1752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60" name="Oval 44"/>
            <p:cNvSpPr>
              <a:spLocks noChangeArrowheads="1"/>
            </p:cNvSpPr>
            <p:nvPr/>
          </p:nvSpPr>
          <p:spPr bwMode="auto">
            <a:xfrm>
              <a:off x="1927" y="1707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61" name="Text Box 45"/>
            <p:cNvSpPr txBox="1">
              <a:spLocks noChangeArrowheads="1"/>
            </p:cNvSpPr>
            <p:nvPr/>
          </p:nvSpPr>
          <p:spPr bwMode="auto">
            <a:xfrm>
              <a:off x="1927" y="1707"/>
              <a:ext cx="1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E</a:t>
              </a:r>
            </a:p>
          </p:txBody>
        </p:sp>
        <p:sp>
          <p:nvSpPr>
            <p:cNvPr id="20562" name="Line 46"/>
            <p:cNvSpPr>
              <a:spLocks noChangeShapeType="1"/>
            </p:cNvSpPr>
            <p:nvPr/>
          </p:nvSpPr>
          <p:spPr bwMode="auto">
            <a:xfrm>
              <a:off x="1655" y="1798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63" name="Line 47"/>
            <p:cNvSpPr>
              <a:spLocks noChangeShapeType="1"/>
            </p:cNvSpPr>
            <p:nvPr/>
          </p:nvSpPr>
          <p:spPr bwMode="auto">
            <a:xfrm>
              <a:off x="2109" y="1798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3708400" y="3284538"/>
            <a:ext cx="2016125" cy="433387"/>
            <a:chOff x="3016" y="2523"/>
            <a:chExt cx="1270" cy="273"/>
          </a:xfrm>
        </p:grpSpPr>
        <p:sp>
          <p:nvSpPr>
            <p:cNvPr id="20548" name="Oval 73"/>
            <p:cNvSpPr>
              <a:spLocks noChangeArrowheads="1"/>
            </p:cNvSpPr>
            <p:nvPr/>
          </p:nvSpPr>
          <p:spPr bwMode="auto">
            <a:xfrm>
              <a:off x="3016" y="2524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49" name="Text Box 74"/>
            <p:cNvSpPr txBox="1">
              <a:spLocks noChangeArrowheads="1"/>
            </p:cNvSpPr>
            <p:nvPr/>
          </p:nvSpPr>
          <p:spPr bwMode="auto">
            <a:xfrm>
              <a:off x="3061" y="2569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50" name="Oval 75"/>
            <p:cNvSpPr>
              <a:spLocks noChangeArrowheads="1"/>
            </p:cNvSpPr>
            <p:nvPr/>
          </p:nvSpPr>
          <p:spPr bwMode="auto">
            <a:xfrm>
              <a:off x="4014" y="2523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51" name="Text Box 76"/>
            <p:cNvSpPr txBox="1">
              <a:spLocks noChangeArrowheads="1"/>
            </p:cNvSpPr>
            <p:nvPr/>
          </p:nvSpPr>
          <p:spPr bwMode="auto">
            <a:xfrm>
              <a:off x="4059" y="2614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52" name="Oval 77"/>
            <p:cNvSpPr>
              <a:spLocks noChangeArrowheads="1"/>
            </p:cNvSpPr>
            <p:nvPr/>
          </p:nvSpPr>
          <p:spPr bwMode="auto">
            <a:xfrm>
              <a:off x="3560" y="2569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53" name="Text Box 78"/>
            <p:cNvSpPr txBox="1">
              <a:spLocks noChangeArrowheads="1"/>
            </p:cNvSpPr>
            <p:nvPr/>
          </p:nvSpPr>
          <p:spPr bwMode="auto">
            <a:xfrm>
              <a:off x="3560" y="2569"/>
              <a:ext cx="1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E</a:t>
              </a:r>
            </a:p>
          </p:txBody>
        </p:sp>
        <p:sp>
          <p:nvSpPr>
            <p:cNvPr id="20554" name="Line 79"/>
            <p:cNvSpPr>
              <a:spLocks noChangeShapeType="1"/>
            </p:cNvSpPr>
            <p:nvPr/>
          </p:nvSpPr>
          <p:spPr bwMode="auto">
            <a:xfrm>
              <a:off x="3288" y="2660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55" name="Line 80"/>
            <p:cNvSpPr>
              <a:spLocks noChangeShapeType="1"/>
            </p:cNvSpPr>
            <p:nvPr/>
          </p:nvSpPr>
          <p:spPr bwMode="auto">
            <a:xfrm>
              <a:off x="3742" y="2660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2700338" y="3716338"/>
            <a:ext cx="2016125" cy="431800"/>
            <a:chOff x="2654" y="2478"/>
            <a:chExt cx="1270" cy="272"/>
          </a:xfrm>
        </p:grpSpPr>
        <p:sp>
          <p:nvSpPr>
            <p:cNvPr id="20540" name="Oval 82"/>
            <p:cNvSpPr>
              <a:spLocks noChangeArrowheads="1"/>
            </p:cNvSpPr>
            <p:nvPr/>
          </p:nvSpPr>
          <p:spPr bwMode="auto">
            <a:xfrm>
              <a:off x="2654" y="2478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41" name="Text Box 83"/>
            <p:cNvSpPr txBox="1">
              <a:spLocks noChangeArrowheads="1"/>
            </p:cNvSpPr>
            <p:nvPr/>
          </p:nvSpPr>
          <p:spPr bwMode="auto">
            <a:xfrm>
              <a:off x="2699" y="252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42" name="Oval 84"/>
            <p:cNvSpPr>
              <a:spLocks noChangeArrowheads="1"/>
            </p:cNvSpPr>
            <p:nvPr/>
          </p:nvSpPr>
          <p:spPr bwMode="auto">
            <a:xfrm>
              <a:off x="3652" y="2478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43" name="Text Box 85"/>
            <p:cNvSpPr txBox="1">
              <a:spLocks noChangeArrowheads="1"/>
            </p:cNvSpPr>
            <p:nvPr/>
          </p:nvSpPr>
          <p:spPr bwMode="auto">
            <a:xfrm>
              <a:off x="3697" y="2568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44" name="Oval 86"/>
            <p:cNvSpPr>
              <a:spLocks noChangeArrowheads="1"/>
            </p:cNvSpPr>
            <p:nvPr/>
          </p:nvSpPr>
          <p:spPr bwMode="auto">
            <a:xfrm>
              <a:off x="3198" y="2523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45" name="Text Box 87"/>
            <p:cNvSpPr txBox="1">
              <a:spLocks noChangeArrowheads="1"/>
            </p:cNvSpPr>
            <p:nvPr/>
          </p:nvSpPr>
          <p:spPr bwMode="auto">
            <a:xfrm>
              <a:off x="3198" y="2523"/>
              <a:ext cx="1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E</a:t>
              </a:r>
            </a:p>
          </p:txBody>
        </p:sp>
        <p:sp>
          <p:nvSpPr>
            <p:cNvPr id="20546" name="Line 88"/>
            <p:cNvSpPr>
              <a:spLocks noChangeShapeType="1"/>
            </p:cNvSpPr>
            <p:nvPr/>
          </p:nvSpPr>
          <p:spPr bwMode="auto">
            <a:xfrm>
              <a:off x="2926" y="261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47" name="Line 89"/>
            <p:cNvSpPr>
              <a:spLocks noChangeShapeType="1"/>
            </p:cNvSpPr>
            <p:nvPr/>
          </p:nvSpPr>
          <p:spPr bwMode="auto">
            <a:xfrm>
              <a:off x="3380" y="261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5" name="Group 91"/>
          <p:cNvGrpSpPr>
            <a:grpSpLocks/>
          </p:cNvGrpSpPr>
          <p:nvPr/>
        </p:nvGrpSpPr>
        <p:grpSpPr bwMode="auto">
          <a:xfrm>
            <a:off x="4716463" y="3716338"/>
            <a:ext cx="2016125" cy="431800"/>
            <a:chOff x="2654" y="2478"/>
            <a:chExt cx="1270" cy="272"/>
          </a:xfrm>
        </p:grpSpPr>
        <p:sp>
          <p:nvSpPr>
            <p:cNvPr id="20532" name="Oval 92"/>
            <p:cNvSpPr>
              <a:spLocks noChangeArrowheads="1"/>
            </p:cNvSpPr>
            <p:nvPr/>
          </p:nvSpPr>
          <p:spPr bwMode="auto">
            <a:xfrm>
              <a:off x="2654" y="2478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33" name="Text Box 93"/>
            <p:cNvSpPr txBox="1">
              <a:spLocks noChangeArrowheads="1"/>
            </p:cNvSpPr>
            <p:nvPr/>
          </p:nvSpPr>
          <p:spPr bwMode="auto">
            <a:xfrm>
              <a:off x="2699" y="252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34" name="Oval 94"/>
            <p:cNvSpPr>
              <a:spLocks noChangeArrowheads="1"/>
            </p:cNvSpPr>
            <p:nvPr/>
          </p:nvSpPr>
          <p:spPr bwMode="auto">
            <a:xfrm>
              <a:off x="3652" y="2478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35" name="Text Box 95"/>
            <p:cNvSpPr txBox="1">
              <a:spLocks noChangeArrowheads="1"/>
            </p:cNvSpPr>
            <p:nvPr/>
          </p:nvSpPr>
          <p:spPr bwMode="auto">
            <a:xfrm>
              <a:off x="3697" y="2568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36" name="Oval 96"/>
            <p:cNvSpPr>
              <a:spLocks noChangeArrowheads="1"/>
            </p:cNvSpPr>
            <p:nvPr/>
          </p:nvSpPr>
          <p:spPr bwMode="auto">
            <a:xfrm>
              <a:off x="3198" y="2523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37" name="Text Box 97"/>
            <p:cNvSpPr txBox="1">
              <a:spLocks noChangeArrowheads="1"/>
            </p:cNvSpPr>
            <p:nvPr/>
          </p:nvSpPr>
          <p:spPr bwMode="auto">
            <a:xfrm>
              <a:off x="3198" y="2523"/>
              <a:ext cx="1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E</a:t>
              </a:r>
            </a:p>
          </p:txBody>
        </p:sp>
        <p:sp>
          <p:nvSpPr>
            <p:cNvPr id="20538" name="Line 98"/>
            <p:cNvSpPr>
              <a:spLocks noChangeShapeType="1"/>
            </p:cNvSpPr>
            <p:nvPr/>
          </p:nvSpPr>
          <p:spPr bwMode="auto">
            <a:xfrm>
              <a:off x="2926" y="261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39" name="Line 99"/>
            <p:cNvSpPr>
              <a:spLocks noChangeShapeType="1"/>
            </p:cNvSpPr>
            <p:nvPr/>
          </p:nvSpPr>
          <p:spPr bwMode="auto">
            <a:xfrm>
              <a:off x="3380" y="261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4211638" y="1557338"/>
            <a:ext cx="2016125" cy="431800"/>
            <a:chOff x="2654" y="2478"/>
            <a:chExt cx="1270" cy="272"/>
          </a:xfrm>
        </p:grpSpPr>
        <p:sp>
          <p:nvSpPr>
            <p:cNvPr id="20524" name="Oval 101"/>
            <p:cNvSpPr>
              <a:spLocks noChangeArrowheads="1"/>
            </p:cNvSpPr>
            <p:nvPr/>
          </p:nvSpPr>
          <p:spPr bwMode="auto">
            <a:xfrm>
              <a:off x="2654" y="2478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25" name="Text Box 102"/>
            <p:cNvSpPr txBox="1">
              <a:spLocks noChangeArrowheads="1"/>
            </p:cNvSpPr>
            <p:nvPr/>
          </p:nvSpPr>
          <p:spPr bwMode="auto">
            <a:xfrm>
              <a:off x="2699" y="252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26" name="Oval 103"/>
            <p:cNvSpPr>
              <a:spLocks noChangeArrowheads="1"/>
            </p:cNvSpPr>
            <p:nvPr/>
          </p:nvSpPr>
          <p:spPr bwMode="auto">
            <a:xfrm>
              <a:off x="3652" y="2478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27" name="Text Box 104"/>
            <p:cNvSpPr txBox="1">
              <a:spLocks noChangeArrowheads="1"/>
            </p:cNvSpPr>
            <p:nvPr/>
          </p:nvSpPr>
          <p:spPr bwMode="auto">
            <a:xfrm>
              <a:off x="3697" y="2568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28" name="Oval 105"/>
            <p:cNvSpPr>
              <a:spLocks noChangeArrowheads="1"/>
            </p:cNvSpPr>
            <p:nvPr/>
          </p:nvSpPr>
          <p:spPr bwMode="auto">
            <a:xfrm>
              <a:off x="3198" y="2523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29" name="Text Box 106"/>
            <p:cNvSpPr txBox="1">
              <a:spLocks noChangeArrowheads="1"/>
            </p:cNvSpPr>
            <p:nvPr/>
          </p:nvSpPr>
          <p:spPr bwMode="auto">
            <a:xfrm>
              <a:off x="3198" y="2523"/>
              <a:ext cx="1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E</a:t>
              </a:r>
            </a:p>
          </p:txBody>
        </p:sp>
        <p:sp>
          <p:nvSpPr>
            <p:cNvPr id="20530" name="Line 107"/>
            <p:cNvSpPr>
              <a:spLocks noChangeShapeType="1"/>
            </p:cNvSpPr>
            <p:nvPr/>
          </p:nvSpPr>
          <p:spPr bwMode="auto">
            <a:xfrm>
              <a:off x="2926" y="261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31" name="Line 108"/>
            <p:cNvSpPr>
              <a:spLocks noChangeShapeType="1"/>
            </p:cNvSpPr>
            <p:nvPr/>
          </p:nvSpPr>
          <p:spPr bwMode="auto">
            <a:xfrm>
              <a:off x="3380" y="261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grpSp>
        <p:nvGrpSpPr>
          <p:cNvPr id="7" name="Group 109"/>
          <p:cNvGrpSpPr>
            <a:grpSpLocks/>
          </p:cNvGrpSpPr>
          <p:nvPr/>
        </p:nvGrpSpPr>
        <p:grpSpPr bwMode="auto">
          <a:xfrm>
            <a:off x="5219700" y="1916113"/>
            <a:ext cx="2016125" cy="431800"/>
            <a:chOff x="2654" y="2478"/>
            <a:chExt cx="1270" cy="272"/>
          </a:xfrm>
        </p:grpSpPr>
        <p:sp>
          <p:nvSpPr>
            <p:cNvPr id="20516" name="Oval 110"/>
            <p:cNvSpPr>
              <a:spLocks noChangeArrowheads="1"/>
            </p:cNvSpPr>
            <p:nvPr/>
          </p:nvSpPr>
          <p:spPr bwMode="auto">
            <a:xfrm>
              <a:off x="2654" y="2478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7" name="Text Box 111"/>
            <p:cNvSpPr txBox="1">
              <a:spLocks noChangeArrowheads="1"/>
            </p:cNvSpPr>
            <p:nvPr/>
          </p:nvSpPr>
          <p:spPr bwMode="auto">
            <a:xfrm>
              <a:off x="2699" y="2523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18" name="Oval 112"/>
            <p:cNvSpPr>
              <a:spLocks noChangeArrowheads="1"/>
            </p:cNvSpPr>
            <p:nvPr/>
          </p:nvSpPr>
          <p:spPr bwMode="auto">
            <a:xfrm>
              <a:off x="3652" y="2478"/>
              <a:ext cx="272" cy="272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19" name="Text Box 113"/>
            <p:cNvSpPr txBox="1">
              <a:spLocks noChangeArrowheads="1"/>
            </p:cNvSpPr>
            <p:nvPr/>
          </p:nvSpPr>
          <p:spPr bwMode="auto">
            <a:xfrm>
              <a:off x="3697" y="2568"/>
              <a:ext cx="18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D</a:t>
              </a:r>
            </a:p>
          </p:txBody>
        </p:sp>
        <p:sp>
          <p:nvSpPr>
            <p:cNvPr id="20520" name="Oval 114"/>
            <p:cNvSpPr>
              <a:spLocks noChangeArrowheads="1"/>
            </p:cNvSpPr>
            <p:nvPr/>
          </p:nvSpPr>
          <p:spPr bwMode="auto">
            <a:xfrm>
              <a:off x="3198" y="2523"/>
              <a:ext cx="181" cy="182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21" name="Text Box 115"/>
            <p:cNvSpPr txBox="1">
              <a:spLocks noChangeArrowheads="1"/>
            </p:cNvSpPr>
            <p:nvPr/>
          </p:nvSpPr>
          <p:spPr bwMode="auto">
            <a:xfrm>
              <a:off x="3198" y="2523"/>
              <a:ext cx="1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b="1"/>
                <a:t>E</a:t>
              </a:r>
            </a:p>
          </p:txBody>
        </p:sp>
        <p:sp>
          <p:nvSpPr>
            <p:cNvPr id="20522" name="Line 116"/>
            <p:cNvSpPr>
              <a:spLocks noChangeShapeType="1"/>
            </p:cNvSpPr>
            <p:nvPr/>
          </p:nvSpPr>
          <p:spPr bwMode="auto">
            <a:xfrm>
              <a:off x="2926" y="261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0523" name="Line 117"/>
            <p:cNvSpPr>
              <a:spLocks noChangeShapeType="1"/>
            </p:cNvSpPr>
            <p:nvPr/>
          </p:nvSpPr>
          <p:spPr bwMode="auto">
            <a:xfrm>
              <a:off x="3380" y="2614"/>
              <a:ext cx="2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14454" name="Text Box 118"/>
          <p:cNvSpPr txBox="1">
            <a:spLocks noChangeArrowheads="1"/>
          </p:cNvSpPr>
          <p:nvPr/>
        </p:nvSpPr>
        <p:spPr bwMode="auto">
          <a:xfrm>
            <a:off x="6300788" y="1557338"/>
            <a:ext cx="17970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DIMERI DI FIBRINA</a:t>
            </a:r>
          </a:p>
        </p:txBody>
      </p:sp>
      <p:sp>
        <p:nvSpPr>
          <p:cNvPr id="14455" name="Text Box 119"/>
          <p:cNvSpPr txBox="1">
            <a:spLocks noChangeArrowheads="1"/>
          </p:cNvSpPr>
          <p:nvPr/>
        </p:nvSpPr>
        <p:spPr bwMode="auto">
          <a:xfrm>
            <a:off x="3276600" y="404813"/>
            <a:ext cx="13255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FIBRINOGENO</a:t>
            </a:r>
          </a:p>
        </p:txBody>
      </p:sp>
      <p:sp>
        <p:nvSpPr>
          <p:cNvPr id="14456" name="AutoShape 120"/>
          <p:cNvSpPr>
            <a:spLocks noChangeArrowheads="1"/>
          </p:cNvSpPr>
          <p:nvPr/>
        </p:nvSpPr>
        <p:spPr bwMode="auto">
          <a:xfrm rot="6903059">
            <a:off x="3110706" y="1216819"/>
            <a:ext cx="504825" cy="1081088"/>
          </a:xfrm>
          <a:prstGeom prst="upArrow">
            <a:avLst>
              <a:gd name="adj1" fmla="val 50000"/>
              <a:gd name="adj2" fmla="val 53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7" name="Text Box 121"/>
          <p:cNvSpPr txBox="1">
            <a:spLocks noChangeArrowheads="1"/>
          </p:cNvSpPr>
          <p:nvPr/>
        </p:nvSpPr>
        <p:spPr bwMode="auto">
          <a:xfrm>
            <a:off x="2268538" y="1773238"/>
            <a:ext cx="1052512" cy="27463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TROMBINA</a:t>
            </a:r>
          </a:p>
        </p:txBody>
      </p:sp>
      <p:sp>
        <p:nvSpPr>
          <p:cNvPr id="14458" name="AutoShape 122"/>
          <p:cNvSpPr>
            <a:spLocks noChangeArrowheads="1"/>
          </p:cNvSpPr>
          <p:nvPr/>
        </p:nvSpPr>
        <p:spPr bwMode="auto">
          <a:xfrm rot="-8152435">
            <a:off x="6156325" y="2349500"/>
            <a:ext cx="504825" cy="1081088"/>
          </a:xfrm>
          <a:prstGeom prst="upArrow">
            <a:avLst>
              <a:gd name="adj1" fmla="val 50000"/>
              <a:gd name="adj2" fmla="val 5353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59" name="Text Box 123"/>
          <p:cNvSpPr txBox="1">
            <a:spLocks noChangeArrowheads="1"/>
          </p:cNvSpPr>
          <p:nvPr/>
        </p:nvSpPr>
        <p:spPr bwMode="auto">
          <a:xfrm>
            <a:off x="6372225" y="2924175"/>
            <a:ext cx="1309688" cy="274638"/>
          </a:xfrm>
          <a:prstGeom prst="rect">
            <a:avLst/>
          </a:prstGeom>
          <a:solidFill>
            <a:srgbClr val="CCCC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/>
              <a:t>FATTORE XIII</a:t>
            </a:r>
          </a:p>
        </p:txBody>
      </p:sp>
      <p:sp>
        <p:nvSpPr>
          <p:cNvPr id="14460" name="Text Box 124"/>
          <p:cNvSpPr txBox="1">
            <a:spLocks noChangeArrowheads="1"/>
          </p:cNvSpPr>
          <p:nvPr/>
        </p:nvSpPr>
        <p:spPr bwMode="auto">
          <a:xfrm>
            <a:off x="6948488" y="3860800"/>
            <a:ext cx="9636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POLIMERI</a:t>
            </a:r>
          </a:p>
        </p:txBody>
      </p:sp>
      <p:sp>
        <p:nvSpPr>
          <p:cNvPr id="14461" name="Freeform 125"/>
          <p:cNvSpPr>
            <a:spLocks/>
          </p:cNvSpPr>
          <p:nvPr/>
        </p:nvSpPr>
        <p:spPr bwMode="auto">
          <a:xfrm>
            <a:off x="395288" y="1773238"/>
            <a:ext cx="465137" cy="184150"/>
          </a:xfrm>
          <a:custGeom>
            <a:avLst/>
            <a:gdLst>
              <a:gd name="T0" fmla="*/ 465137 w 293"/>
              <a:gd name="T1" fmla="*/ 104775 h 116"/>
              <a:gd name="T2" fmla="*/ 392112 w 293"/>
              <a:gd name="T3" fmla="*/ 47625 h 116"/>
              <a:gd name="T4" fmla="*/ 304800 w 293"/>
              <a:gd name="T5" fmla="*/ 104775 h 116"/>
              <a:gd name="T6" fmla="*/ 261937 w 293"/>
              <a:gd name="T7" fmla="*/ 90488 h 116"/>
              <a:gd name="T8" fmla="*/ 174625 w 293"/>
              <a:gd name="T9" fmla="*/ 177800 h 116"/>
              <a:gd name="T10" fmla="*/ 0 w 293"/>
              <a:gd name="T11" fmla="*/ 163513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3"/>
              <a:gd name="T19" fmla="*/ 0 h 116"/>
              <a:gd name="T20" fmla="*/ 293 w 293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3" h="116">
                <a:moveTo>
                  <a:pt x="293" y="66"/>
                </a:moveTo>
                <a:cubicBezTo>
                  <a:pt x="271" y="0"/>
                  <a:pt x="291" y="0"/>
                  <a:pt x="247" y="30"/>
                </a:cubicBezTo>
                <a:cubicBezTo>
                  <a:pt x="191" y="116"/>
                  <a:pt x="233" y="91"/>
                  <a:pt x="192" y="66"/>
                </a:cubicBezTo>
                <a:cubicBezTo>
                  <a:pt x="184" y="61"/>
                  <a:pt x="174" y="60"/>
                  <a:pt x="165" y="57"/>
                </a:cubicBezTo>
                <a:cubicBezTo>
                  <a:pt x="129" y="69"/>
                  <a:pt x="122" y="76"/>
                  <a:pt x="110" y="112"/>
                </a:cubicBezTo>
                <a:cubicBezTo>
                  <a:pt x="91" y="106"/>
                  <a:pt x="0" y="47"/>
                  <a:pt x="0" y="103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2" name="Freeform 126"/>
          <p:cNvSpPr>
            <a:spLocks/>
          </p:cNvSpPr>
          <p:nvPr/>
        </p:nvSpPr>
        <p:spPr bwMode="auto">
          <a:xfrm>
            <a:off x="468313" y="1989138"/>
            <a:ext cx="158750" cy="260350"/>
          </a:xfrm>
          <a:custGeom>
            <a:avLst/>
            <a:gdLst>
              <a:gd name="T0" fmla="*/ 158750 w 100"/>
              <a:gd name="T1" fmla="*/ 260350 h 164"/>
              <a:gd name="T2" fmla="*/ 85725 w 100"/>
              <a:gd name="T3" fmla="*/ 173038 h 164"/>
              <a:gd name="T4" fmla="*/ 101600 w 100"/>
              <a:gd name="T5" fmla="*/ 130175 h 164"/>
              <a:gd name="T6" fmla="*/ 57150 w 100"/>
              <a:gd name="T7" fmla="*/ 28575 h 164"/>
              <a:gd name="T8" fmla="*/ 0 w 100"/>
              <a:gd name="T9" fmla="*/ 0 h 1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0"/>
              <a:gd name="T16" fmla="*/ 0 h 164"/>
              <a:gd name="T17" fmla="*/ 100 w 100"/>
              <a:gd name="T18" fmla="*/ 164 h 1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0" h="164">
                <a:moveTo>
                  <a:pt x="100" y="164"/>
                </a:moveTo>
                <a:cubicBezTo>
                  <a:pt x="37" y="143"/>
                  <a:pt x="38" y="164"/>
                  <a:pt x="54" y="109"/>
                </a:cubicBezTo>
                <a:cubicBezTo>
                  <a:pt x="57" y="100"/>
                  <a:pt x="61" y="91"/>
                  <a:pt x="64" y="82"/>
                </a:cubicBezTo>
                <a:cubicBezTo>
                  <a:pt x="20" y="68"/>
                  <a:pt x="22" y="60"/>
                  <a:pt x="36" y="18"/>
                </a:cubicBezTo>
                <a:cubicBezTo>
                  <a:pt x="5" y="8"/>
                  <a:pt x="16" y="1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3" name="Freeform 127"/>
          <p:cNvSpPr>
            <a:spLocks/>
          </p:cNvSpPr>
          <p:nvPr/>
        </p:nvSpPr>
        <p:spPr bwMode="auto">
          <a:xfrm>
            <a:off x="684213" y="1989138"/>
            <a:ext cx="130175" cy="290512"/>
          </a:xfrm>
          <a:custGeom>
            <a:avLst/>
            <a:gdLst>
              <a:gd name="T0" fmla="*/ 101600 w 82"/>
              <a:gd name="T1" fmla="*/ 290512 h 183"/>
              <a:gd name="T2" fmla="*/ 0 w 82"/>
              <a:gd name="T3" fmla="*/ 188912 h 183"/>
              <a:gd name="T4" fmla="*/ 42863 w 82"/>
              <a:gd name="T5" fmla="*/ 144462 h 183"/>
              <a:gd name="T6" fmla="*/ 130175 w 82"/>
              <a:gd name="T7" fmla="*/ 115887 h 183"/>
              <a:gd name="T8" fmla="*/ 130175 w 82"/>
              <a:gd name="T9" fmla="*/ 0 h 1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183"/>
              <a:gd name="T17" fmla="*/ 82 w 82"/>
              <a:gd name="T18" fmla="*/ 183 h 1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183">
                <a:moveTo>
                  <a:pt x="64" y="183"/>
                </a:moveTo>
                <a:cubicBezTo>
                  <a:pt x="44" y="153"/>
                  <a:pt x="30" y="139"/>
                  <a:pt x="0" y="119"/>
                </a:cubicBezTo>
                <a:cubicBezTo>
                  <a:pt x="9" y="110"/>
                  <a:pt x="16" y="97"/>
                  <a:pt x="27" y="91"/>
                </a:cubicBezTo>
                <a:cubicBezTo>
                  <a:pt x="44" y="82"/>
                  <a:pt x="82" y="73"/>
                  <a:pt x="82" y="73"/>
                </a:cubicBezTo>
                <a:cubicBezTo>
                  <a:pt x="64" y="46"/>
                  <a:pt x="55" y="27"/>
                  <a:pt x="82" y="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4" name="Freeform 128"/>
          <p:cNvSpPr>
            <a:spLocks/>
          </p:cNvSpPr>
          <p:nvPr/>
        </p:nvSpPr>
        <p:spPr bwMode="auto">
          <a:xfrm>
            <a:off x="900113" y="1989138"/>
            <a:ext cx="430212" cy="188912"/>
          </a:xfrm>
          <a:custGeom>
            <a:avLst/>
            <a:gdLst>
              <a:gd name="T0" fmla="*/ 9525 w 271"/>
              <a:gd name="T1" fmla="*/ 188912 h 119"/>
              <a:gd name="T2" fmla="*/ 96837 w 271"/>
              <a:gd name="T3" fmla="*/ 101600 h 119"/>
              <a:gd name="T4" fmla="*/ 169862 w 271"/>
              <a:gd name="T5" fmla="*/ 87312 h 119"/>
              <a:gd name="T6" fmla="*/ 257175 w 271"/>
              <a:gd name="T7" fmla="*/ 42862 h 119"/>
              <a:gd name="T8" fmla="*/ 328612 w 271"/>
              <a:gd name="T9" fmla="*/ 115887 h 119"/>
              <a:gd name="T10" fmla="*/ 387350 w 271"/>
              <a:gd name="T11" fmla="*/ 28575 h 119"/>
              <a:gd name="T12" fmla="*/ 430212 w 271"/>
              <a:gd name="T13" fmla="*/ 0 h 1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1"/>
              <a:gd name="T22" fmla="*/ 0 h 119"/>
              <a:gd name="T23" fmla="*/ 271 w 271"/>
              <a:gd name="T24" fmla="*/ 119 h 11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1" h="119">
                <a:moveTo>
                  <a:pt x="6" y="119"/>
                </a:moveTo>
                <a:cubicBezTo>
                  <a:pt x="14" y="42"/>
                  <a:pt x="0" y="0"/>
                  <a:pt x="61" y="64"/>
                </a:cubicBezTo>
                <a:cubicBezTo>
                  <a:pt x="97" y="26"/>
                  <a:pt x="59" y="55"/>
                  <a:pt x="107" y="55"/>
                </a:cubicBezTo>
                <a:cubicBezTo>
                  <a:pt x="123" y="55"/>
                  <a:pt x="151" y="34"/>
                  <a:pt x="162" y="27"/>
                </a:cubicBezTo>
                <a:cubicBezTo>
                  <a:pt x="164" y="30"/>
                  <a:pt x="192" y="82"/>
                  <a:pt x="207" y="73"/>
                </a:cubicBezTo>
                <a:cubicBezTo>
                  <a:pt x="226" y="62"/>
                  <a:pt x="232" y="36"/>
                  <a:pt x="244" y="18"/>
                </a:cubicBezTo>
                <a:cubicBezTo>
                  <a:pt x="250" y="9"/>
                  <a:pt x="271" y="0"/>
                  <a:pt x="271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5" name="Text Box 129"/>
          <p:cNvSpPr txBox="1">
            <a:spLocks noChangeArrowheads="1"/>
          </p:cNvSpPr>
          <p:nvPr/>
        </p:nvSpPr>
        <p:spPr bwMode="auto">
          <a:xfrm>
            <a:off x="231775" y="2446338"/>
            <a:ext cx="15192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FIBRINOPEPTIDI</a:t>
            </a:r>
          </a:p>
        </p:txBody>
      </p:sp>
      <p:sp>
        <p:nvSpPr>
          <p:cNvPr id="14466" name="Line 130"/>
          <p:cNvSpPr>
            <a:spLocks noChangeShapeType="1"/>
          </p:cNvSpPr>
          <p:nvPr/>
        </p:nvSpPr>
        <p:spPr bwMode="auto">
          <a:xfrm flipH="1">
            <a:off x="1979613" y="2060575"/>
            <a:ext cx="100806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8" name="Line 132"/>
          <p:cNvSpPr>
            <a:spLocks noChangeShapeType="1"/>
          </p:cNvSpPr>
          <p:nvPr/>
        </p:nvSpPr>
        <p:spPr bwMode="auto">
          <a:xfrm flipV="1">
            <a:off x="4191000" y="4038600"/>
            <a:ext cx="0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69" name="Line 133"/>
          <p:cNvSpPr>
            <a:spLocks noChangeShapeType="1"/>
          </p:cNvSpPr>
          <p:nvPr/>
        </p:nvSpPr>
        <p:spPr bwMode="auto">
          <a:xfrm flipV="1">
            <a:off x="5334000" y="4038600"/>
            <a:ext cx="0" cy="10080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470" name="Text Box 134"/>
          <p:cNvSpPr txBox="1">
            <a:spLocks noChangeArrowheads="1"/>
          </p:cNvSpPr>
          <p:nvPr/>
        </p:nvSpPr>
        <p:spPr bwMode="auto">
          <a:xfrm>
            <a:off x="4267200" y="5029200"/>
            <a:ext cx="1019175" cy="27463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/>
              <a:t>PLASMINA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14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4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14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14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1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1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1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1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/>
      <p:bldP spid="14342" grpId="0" animBg="1"/>
      <p:bldP spid="14343" grpId="0"/>
      <p:bldP spid="14344" grpId="0" animBg="1"/>
      <p:bldP spid="14345" grpId="0"/>
      <p:bldP spid="14346" grpId="0" animBg="1"/>
      <p:bldP spid="14347" grpId="0" animBg="1"/>
      <p:bldP spid="14356" grpId="0" animBg="1"/>
      <p:bldP spid="14357" grpId="0" animBg="1"/>
      <p:bldP spid="14358" grpId="0" animBg="1"/>
      <p:bldP spid="14359" grpId="0" animBg="1"/>
      <p:bldP spid="14454" grpId="0"/>
      <p:bldP spid="14455" grpId="0"/>
      <p:bldP spid="14456" grpId="0" animBg="1"/>
      <p:bldP spid="14457" grpId="0" animBg="1"/>
      <p:bldP spid="14458" grpId="0" animBg="1"/>
      <p:bldP spid="14459" grpId="0" animBg="1"/>
      <p:bldP spid="14460" grpId="0"/>
      <p:bldP spid="14461" grpId="0" animBg="1"/>
      <p:bldP spid="14462" grpId="0" animBg="1"/>
      <p:bldP spid="14463" grpId="0" animBg="1"/>
      <p:bldP spid="14464" grpId="0" animBg="1"/>
      <p:bldP spid="14465" grpId="0"/>
      <p:bldP spid="14466" grpId="0" animBg="1"/>
      <p:bldP spid="14468" grpId="0" animBg="1"/>
      <p:bldP spid="14469" grpId="0" animBg="1"/>
      <p:bldP spid="144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470400" y="2000250"/>
            <a:ext cx="3394075" cy="1828800"/>
            <a:chOff x="2816" y="1260"/>
            <a:chExt cx="2138" cy="1152"/>
          </a:xfrm>
        </p:grpSpPr>
        <p:sp>
          <p:nvSpPr>
            <p:cNvPr id="21515" name="Oval 2" descr="80%"/>
            <p:cNvSpPr>
              <a:spLocks noChangeArrowheads="1"/>
            </p:cNvSpPr>
            <p:nvPr/>
          </p:nvSpPr>
          <p:spPr bwMode="auto">
            <a:xfrm>
              <a:off x="2816" y="1548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16" name="Text Box 3"/>
            <p:cNvSpPr txBox="1">
              <a:spLocks noChangeArrowheads="1"/>
            </p:cNvSpPr>
            <p:nvPr/>
          </p:nvSpPr>
          <p:spPr bwMode="auto">
            <a:xfrm>
              <a:off x="2880" y="1656"/>
              <a:ext cx="62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VIIa</a:t>
              </a:r>
            </a:p>
          </p:txBody>
        </p:sp>
        <p:sp>
          <p:nvSpPr>
            <p:cNvPr id="21517" name="Line 4"/>
            <p:cNvSpPr>
              <a:spLocks noChangeShapeType="1"/>
            </p:cNvSpPr>
            <p:nvPr/>
          </p:nvSpPr>
          <p:spPr bwMode="auto">
            <a:xfrm>
              <a:off x="3584" y="1728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18" name="Line 5"/>
            <p:cNvSpPr>
              <a:spLocks noChangeShapeType="1"/>
            </p:cNvSpPr>
            <p:nvPr/>
          </p:nvSpPr>
          <p:spPr bwMode="auto">
            <a:xfrm flipV="1">
              <a:off x="3584" y="1620"/>
              <a:ext cx="192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19" name="Line 6"/>
            <p:cNvSpPr>
              <a:spLocks noChangeShapeType="1"/>
            </p:cNvSpPr>
            <p:nvPr/>
          </p:nvSpPr>
          <p:spPr bwMode="auto">
            <a:xfrm flipV="1">
              <a:off x="3584" y="1692"/>
              <a:ext cx="256" cy="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20" name="Text Box 7"/>
            <p:cNvSpPr txBox="1">
              <a:spLocks noChangeArrowheads="1"/>
            </p:cNvSpPr>
            <p:nvPr/>
          </p:nvSpPr>
          <p:spPr bwMode="auto">
            <a:xfrm>
              <a:off x="3328" y="1476"/>
              <a:ext cx="545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1600" b="1">
                  <a:latin typeface="Times New Roman" charset="0"/>
                </a:rPr>
                <a:t>Ca2+</a:t>
              </a:r>
            </a:p>
          </p:txBody>
        </p:sp>
        <p:sp>
          <p:nvSpPr>
            <p:cNvPr id="21521" name="Text Box 8"/>
            <p:cNvSpPr txBox="1">
              <a:spLocks noChangeArrowheads="1"/>
            </p:cNvSpPr>
            <p:nvPr/>
          </p:nvSpPr>
          <p:spPr bwMode="auto">
            <a:xfrm>
              <a:off x="3840" y="1620"/>
              <a:ext cx="1114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>
                  <a:latin typeface="Times New Roman" charset="0"/>
                </a:rPr>
                <a:t>FOSFOLIPIDI</a:t>
              </a:r>
            </a:p>
            <a:p>
              <a:r>
                <a:rPr lang="it-IT">
                  <a:latin typeface="Times New Roman" charset="0"/>
                </a:rPr>
                <a:t>(fosfatidilserina piastrine)</a:t>
              </a:r>
            </a:p>
            <a:p>
              <a:endParaRPr lang="it-IT">
                <a:latin typeface="Times New Roman" charset="0"/>
              </a:endParaRPr>
            </a:p>
          </p:txBody>
        </p:sp>
        <p:sp>
          <p:nvSpPr>
            <p:cNvPr id="21522" name="Line 9"/>
            <p:cNvSpPr>
              <a:spLocks noChangeShapeType="1"/>
            </p:cNvSpPr>
            <p:nvPr/>
          </p:nvSpPr>
          <p:spPr bwMode="auto">
            <a:xfrm>
              <a:off x="3840" y="1260"/>
              <a:ext cx="0" cy="1152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23" name="Rectangle 10"/>
            <p:cNvSpPr>
              <a:spLocks noChangeArrowheads="1"/>
            </p:cNvSpPr>
            <p:nvPr/>
          </p:nvSpPr>
          <p:spPr bwMode="auto">
            <a:xfrm>
              <a:off x="2816" y="1980"/>
              <a:ext cx="1344" cy="25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24" name="Text Box 11"/>
            <p:cNvSpPr txBox="1">
              <a:spLocks noChangeArrowheads="1"/>
            </p:cNvSpPr>
            <p:nvPr/>
          </p:nvSpPr>
          <p:spPr bwMode="auto">
            <a:xfrm>
              <a:off x="3221" y="1996"/>
              <a:ext cx="454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TF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804988" y="1493838"/>
            <a:ext cx="2563812" cy="2686050"/>
            <a:chOff x="1137" y="941"/>
            <a:chExt cx="1615" cy="1692"/>
          </a:xfrm>
        </p:grpSpPr>
        <p:sp>
          <p:nvSpPr>
            <p:cNvPr id="21509" name="Oval 12" descr="80%"/>
            <p:cNvSpPr>
              <a:spLocks noChangeArrowheads="1"/>
            </p:cNvSpPr>
            <p:nvPr/>
          </p:nvSpPr>
          <p:spPr bwMode="auto">
            <a:xfrm>
              <a:off x="1137" y="941"/>
              <a:ext cx="768" cy="432"/>
            </a:xfrm>
            <a:prstGeom prst="ellipse">
              <a:avLst/>
            </a:prstGeom>
            <a:pattFill prst="pct80">
              <a:fgClr>
                <a:srgbClr val="FF33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10" name="Text Box 13"/>
            <p:cNvSpPr txBox="1">
              <a:spLocks noChangeArrowheads="1"/>
            </p:cNvSpPr>
            <p:nvPr/>
          </p:nvSpPr>
          <p:spPr bwMode="auto">
            <a:xfrm>
              <a:off x="1344" y="1044"/>
              <a:ext cx="453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Xa</a:t>
              </a:r>
            </a:p>
          </p:txBody>
        </p:sp>
        <p:sp>
          <p:nvSpPr>
            <p:cNvPr id="21511" name="Oval 14"/>
            <p:cNvSpPr>
              <a:spLocks noChangeArrowheads="1"/>
            </p:cNvSpPr>
            <p:nvPr/>
          </p:nvSpPr>
          <p:spPr bwMode="auto">
            <a:xfrm>
              <a:off x="1201" y="2201"/>
              <a:ext cx="768" cy="432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12" name="Text Box 15"/>
            <p:cNvSpPr txBox="1">
              <a:spLocks noChangeArrowheads="1"/>
            </p:cNvSpPr>
            <p:nvPr/>
          </p:nvSpPr>
          <p:spPr bwMode="auto">
            <a:xfrm>
              <a:off x="1408" y="2304"/>
              <a:ext cx="340" cy="2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it-IT" sz="2400">
                  <a:latin typeface="Times New Roman" charset="0"/>
                </a:rPr>
                <a:t>X</a:t>
              </a:r>
            </a:p>
          </p:txBody>
        </p:sp>
        <p:sp>
          <p:nvSpPr>
            <p:cNvPr id="21513" name="Line 16"/>
            <p:cNvSpPr>
              <a:spLocks noChangeShapeType="1"/>
            </p:cNvSpPr>
            <p:nvPr/>
          </p:nvSpPr>
          <p:spPr bwMode="auto">
            <a:xfrm flipV="1">
              <a:off x="1536" y="1440"/>
              <a:ext cx="0" cy="6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21514" name="Line 17"/>
            <p:cNvSpPr>
              <a:spLocks noChangeShapeType="1"/>
            </p:cNvSpPr>
            <p:nvPr/>
          </p:nvSpPr>
          <p:spPr bwMode="auto">
            <a:xfrm flipH="1">
              <a:off x="1600" y="1800"/>
              <a:ext cx="11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995363" y="546100"/>
            <a:ext cx="3532187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2400">
                <a:latin typeface="Times New Roman" charset="0"/>
              </a:rPr>
              <a:t>VIA ESTRINSECA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852738"/>
            <a:ext cx="6704013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2600" y="115888"/>
            <a:ext cx="873125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11188" y="836613"/>
            <a:ext cx="5924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it-IT" sz="1800">
                <a:latin typeface="Arial" charset="0"/>
              </a:rPr>
              <a:t>Le piastrine aggregate legano “microparticelle” che </a:t>
            </a:r>
          </a:p>
          <a:p>
            <a:pPr algn="ctr"/>
            <a:r>
              <a:rPr lang="it-IT" sz="1800">
                <a:latin typeface="Arial" charset="0"/>
              </a:rPr>
              <a:t>esprimono PSGL-1 e TF. La presenza di TF nel contesto</a:t>
            </a:r>
          </a:p>
          <a:p>
            <a:pPr algn="ctr"/>
            <a:r>
              <a:rPr lang="it-IT" sz="1800">
                <a:latin typeface="Arial" charset="0"/>
              </a:rPr>
              <a:t>dell’aggregato piastrinico attiva la coagulazione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777</Words>
  <Application>Microsoft Macintosh PowerPoint</Application>
  <PresentationFormat>Presentazione su schermo (4:3)</PresentationFormat>
  <Paragraphs>267</Paragraphs>
  <Slides>34</Slides>
  <Notes>0</Notes>
  <HiddenSlides>0</HiddenSlides>
  <MMClips>0</MMClips>
  <ScaleCrop>false</ScaleCrop>
  <HeadingPairs>
    <vt:vector size="6" baseType="variant">
      <vt:variant>
        <vt:lpstr>Modello struttura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6" baseType="lpstr">
      <vt:lpstr>Tema di Office</vt:lpstr>
      <vt:lpstr>Documento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</vt:vector>
  </TitlesOfParts>
  <Company>University of Verona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Giorgio Berton</dc:creator>
  <cp:lastModifiedBy>Giorgio Berton</cp:lastModifiedBy>
  <cp:revision>3</cp:revision>
  <dcterms:created xsi:type="dcterms:W3CDTF">2012-05-22T09:32:31Z</dcterms:created>
  <dcterms:modified xsi:type="dcterms:W3CDTF">2012-05-22T09:36:38Z</dcterms:modified>
</cp:coreProperties>
</file>