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8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E8075-2962-4088-91F4-577E3FEB924C}" type="datetimeFigureOut">
              <a:rPr lang="it-IT" smtClean="0"/>
              <a:t>06/04/2011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CE92A-BC67-4DFB-BC32-F85548A02660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119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B7D2C1-8DB3-4DF1-AF1A-34A97B67A337}" type="slidenum">
              <a:rPr lang="it-IT" smtClean="0"/>
              <a:pPr/>
              <a:t>1</a:t>
            </a:fld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118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2118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C19AA7-5933-4D45-9010-7D49C4603771}" type="slidenum">
              <a:rPr lang="it-IT" smtClean="0"/>
              <a:pPr/>
              <a:t>10</a:t>
            </a:fld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2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2221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0DED43D-7678-42B3-BECD-BBE3AC785D7B}" type="slidenum">
              <a:rPr lang="it-IT" smtClean="0"/>
              <a:pPr/>
              <a:t>11</a:t>
            </a:fld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323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2323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68015C-1B2E-4A48-A144-5ED3808F34F3}" type="slidenum">
              <a:rPr lang="it-IT" smtClean="0"/>
              <a:pPr/>
              <a:t>12</a:t>
            </a:fld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425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2426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5A2D70-CB61-475A-8EF3-F509D1B9975E}" type="slidenum">
              <a:rPr lang="it-IT" smtClean="0"/>
              <a:pPr/>
              <a:t>13</a:t>
            </a:fld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28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2528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D94ECA-0C81-4DA0-B8C7-544C79900673}" type="slidenum">
              <a:rPr lang="it-IT" smtClean="0"/>
              <a:pPr/>
              <a:t>14</a:t>
            </a:fld>
            <a:endParaRPr 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630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2630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99FC16-4F18-4815-AE9F-45CD55ABE76D}" type="slidenum">
              <a:rPr lang="it-IT" smtClean="0"/>
              <a:pPr/>
              <a:t>15</a:t>
            </a:fld>
            <a:endParaRPr 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733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2733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2ED0C8-ED65-4B43-8842-3FB2FED2598A}" type="slidenum">
              <a:rPr lang="it-IT" smtClean="0"/>
              <a:pPr/>
              <a:t>16</a:t>
            </a:fld>
            <a:endParaRPr 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35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2835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47D319-1D3A-48AC-BA23-4CBF30D7EBFD}" type="slidenum">
              <a:rPr lang="it-IT" smtClean="0"/>
              <a:pPr/>
              <a:t>17</a:t>
            </a:fld>
            <a:endParaRPr 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7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2938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FA2384-FCAB-44E1-8BC6-11535A7CCDC5}" type="slidenum">
              <a:rPr lang="it-IT" smtClean="0"/>
              <a:pPr/>
              <a:t>18</a:t>
            </a:fld>
            <a:endParaRPr 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3040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9BB0B2-626E-46DC-82AE-1309FB693833}" type="slidenum">
              <a:rPr lang="it-IT" smtClean="0"/>
              <a:pPr/>
              <a:t>19</a:t>
            </a:fld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129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64FBB5-98E1-49DB-94CF-A568069DF51B}" type="slidenum">
              <a:rPr lang="it-IT" smtClean="0"/>
              <a:pPr/>
              <a:t>2</a:t>
            </a:fld>
            <a:endParaRPr 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142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3142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CF4E60-02B0-42D4-BFE9-4921E85E264D}" type="slidenum">
              <a:rPr lang="it-IT" smtClean="0"/>
              <a:pPr/>
              <a:t>20</a:t>
            </a:fld>
            <a:endParaRPr 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324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FD7CC8-E519-401B-9FA0-574D03BCE63C}" type="slidenum">
              <a:rPr lang="it-IT" smtClean="0"/>
              <a:pPr/>
              <a:t>21</a:t>
            </a:fld>
            <a:endParaRPr lang="it-I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347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334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0A4ED85-B0D5-47A6-86AA-8463862D7110}" type="slidenum">
              <a:rPr lang="it-IT" smtClean="0"/>
              <a:pPr/>
              <a:t>22</a:t>
            </a:fld>
            <a:endParaRPr 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345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B154999-3ED9-4CD0-8088-FC24498C720A}" type="slidenum">
              <a:rPr lang="it-IT" smtClean="0"/>
              <a:pPr/>
              <a:t>23</a:t>
            </a:fld>
            <a:endParaRPr lang="it-I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2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3552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A07349-A7BF-4AFC-9DB3-4060144A4015}" type="slidenum">
              <a:rPr lang="it-IT" smtClean="0"/>
              <a:pPr/>
              <a:t>24</a:t>
            </a:fld>
            <a:endParaRPr lang="it-I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54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3654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7CB285-DC71-4695-B30E-B7037E370226}" type="slidenum">
              <a:rPr lang="it-IT" smtClean="0"/>
              <a:pPr/>
              <a:t>25</a:t>
            </a:fld>
            <a:endParaRPr lang="it-I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757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375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26AB88A-7C07-4113-85EC-C8E7B4C03229}" type="slidenum">
              <a:rPr lang="it-IT" smtClean="0"/>
              <a:pPr/>
              <a:t>26</a:t>
            </a:fld>
            <a:endParaRPr lang="it-IT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385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31051C-5AD8-4026-94C2-DC9E574D9C01}" type="slidenum">
              <a:rPr lang="it-IT" smtClean="0"/>
              <a:pPr/>
              <a:t>27</a:t>
            </a:fld>
            <a:endParaRPr lang="it-IT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96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3962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7751694-83B0-46D9-9107-1020E06A553E}" type="slidenum">
              <a:rPr lang="it-IT" smtClean="0"/>
              <a:pPr/>
              <a:t>28</a:t>
            </a:fld>
            <a:endParaRPr lang="it-IT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406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178EA7-CA4F-4D60-BDB4-4019AF969AEF}" type="slidenum">
              <a:rPr lang="it-IT" smtClean="0"/>
              <a:pPr/>
              <a:t>29</a:t>
            </a:fld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1402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9EBC51-72DC-4F1E-9B9D-92F6161E3FAC}" type="slidenum">
              <a:rPr lang="it-IT" smtClean="0"/>
              <a:pPr/>
              <a:t>3</a:t>
            </a:fld>
            <a:endParaRPr lang="it-IT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166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4166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B71F87-9D6C-45DE-8C4F-82AB946A76F7}" type="slidenum">
              <a:rPr lang="it-IT" smtClean="0"/>
              <a:pPr/>
              <a:t>30</a:t>
            </a:fld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4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150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72535E-33D2-41BE-9F22-AF8C6975F1B8}" type="slidenum">
              <a:rPr lang="it-IT" smtClean="0"/>
              <a:pPr/>
              <a:t>4</a:t>
            </a:fld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606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1606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DF58ED-83AB-42AC-8F10-065921A981A3}" type="slidenum">
              <a:rPr lang="it-IT" smtClean="0"/>
              <a:pPr/>
              <a:t>5</a:t>
            </a:fld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709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1709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0A0B1F3-D1BC-4535-A91F-376302F24C83}" type="slidenum">
              <a:rPr lang="it-IT" smtClean="0"/>
              <a:pPr/>
              <a:t>6</a:t>
            </a:fld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811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181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9CE174-EB47-453F-8775-D168678A5749}" type="slidenum">
              <a:rPr lang="it-IT" smtClean="0"/>
              <a:pPr/>
              <a:t>7</a:t>
            </a:fld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913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191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5333E6-DFA1-4361-B5CD-F762D73D73D8}" type="slidenum">
              <a:rPr lang="it-IT" smtClean="0"/>
              <a:pPr/>
              <a:t>8</a:t>
            </a:fld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01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201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D75AE8-605E-4942-AF4D-75E34C9FE572}" type="slidenum">
              <a:rPr lang="it-IT" smtClean="0"/>
              <a:pPr/>
              <a:t>9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2163-27FB-4CF1-B1B7-43305E77F02B}" type="datetimeFigureOut">
              <a:rPr lang="it-IT" smtClean="0"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95C-BB81-48DC-8690-A5DA0604BE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2163-27FB-4CF1-B1B7-43305E77F02B}" type="datetimeFigureOut">
              <a:rPr lang="it-IT" smtClean="0"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95C-BB81-48DC-8690-A5DA0604BE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2163-27FB-4CF1-B1B7-43305E77F02B}" type="datetimeFigureOut">
              <a:rPr lang="it-IT" smtClean="0"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95C-BB81-48DC-8690-A5DA0604BE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2163-27FB-4CF1-B1B7-43305E77F02B}" type="datetimeFigureOut">
              <a:rPr lang="it-IT" smtClean="0"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95C-BB81-48DC-8690-A5DA0604BE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2163-27FB-4CF1-B1B7-43305E77F02B}" type="datetimeFigureOut">
              <a:rPr lang="it-IT" smtClean="0"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95C-BB81-48DC-8690-A5DA0604BE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2163-27FB-4CF1-B1B7-43305E77F02B}" type="datetimeFigureOut">
              <a:rPr lang="it-IT" smtClean="0"/>
              <a:t>06/04/2011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95C-BB81-48DC-8690-A5DA0604BE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2163-27FB-4CF1-B1B7-43305E77F02B}" type="datetimeFigureOut">
              <a:rPr lang="it-IT" smtClean="0"/>
              <a:t>06/04/2011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95C-BB81-48DC-8690-A5DA0604BE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2163-27FB-4CF1-B1B7-43305E77F02B}" type="datetimeFigureOut">
              <a:rPr lang="it-IT" smtClean="0"/>
              <a:t>06/04/2011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95C-BB81-48DC-8690-A5DA0604BE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2163-27FB-4CF1-B1B7-43305E77F02B}" type="datetimeFigureOut">
              <a:rPr lang="it-IT" smtClean="0"/>
              <a:t>06/04/2011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95C-BB81-48DC-8690-A5DA0604BE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2163-27FB-4CF1-B1B7-43305E77F02B}" type="datetimeFigureOut">
              <a:rPr lang="it-IT" smtClean="0"/>
              <a:t>06/04/2011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95C-BB81-48DC-8690-A5DA0604BE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2163-27FB-4CF1-B1B7-43305E77F02B}" type="datetimeFigureOut">
              <a:rPr lang="it-IT" smtClean="0"/>
              <a:t>06/04/2011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D95C-BB81-48DC-8690-A5DA0604BE1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A2163-27FB-4CF1-B1B7-43305E77F02B}" type="datetimeFigureOut">
              <a:rPr lang="it-IT" smtClean="0"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CD95C-BB81-48DC-8690-A5DA0604BE18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908720"/>
            <a:ext cx="8060432" cy="219010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>
                <a:latin typeface="Kristen ITC" pitchFamily="66" charset="0"/>
              </a:rPr>
              <a:t/>
            </a:r>
            <a:br>
              <a:rPr lang="it-IT" dirty="0" smtClean="0">
                <a:latin typeface="Kristen ITC" pitchFamily="66" charset="0"/>
              </a:rPr>
            </a:br>
            <a:r>
              <a:rPr lang="it-IT" dirty="0" smtClean="0">
                <a:latin typeface="Kristen ITC" pitchFamily="66" charset="0"/>
              </a:rPr>
              <a:t/>
            </a:r>
            <a:br>
              <a:rPr lang="it-IT" dirty="0" smtClean="0">
                <a:latin typeface="Kristen ITC" pitchFamily="66" charset="0"/>
              </a:rPr>
            </a:br>
            <a:r>
              <a:rPr lang="it-IT" dirty="0" smtClean="0">
                <a:latin typeface="Kristen ITC" pitchFamily="66" charset="0"/>
              </a:rPr>
              <a:t/>
            </a:r>
            <a:br>
              <a:rPr lang="it-IT" dirty="0" smtClean="0">
                <a:latin typeface="Kristen ITC" pitchFamily="66" charset="0"/>
              </a:rPr>
            </a:br>
            <a:r>
              <a:rPr lang="it-IT" dirty="0" smtClean="0">
                <a:latin typeface="Kristen ITC" pitchFamily="66" charset="0"/>
              </a:rPr>
              <a:t/>
            </a:r>
            <a:br>
              <a:rPr lang="it-IT" dirty="0" smtClean="0">
                <a:latin typeface="Kristen ITC" pitchFamily="66" charset="0"/>
              </a:rPr>
            </a:br>
            <a:r>
              <a:rPr lang="it-IT" dirty="0">
                <a:latin typeface="Kristen ITC" pitchFamily="66" charset="0"/>
              </a:rPr>
              <a:t> </a:t>
            </a:r>
            <a:r>
              <a:rPr lang="it-IT" sz="4000" dirty="0">
                <a:latin typeface="Kristen ITC" pitchFamily="66" charset="0"/>
              </a:rPr>
              <a:t>PROCEDURE </a:t>
            </a:r>
            <a:r>
              <a:rPr lang="it-IT" sz="4000" dirty="0" err="1">
                <a:latin typeface="Kristen ITC" pitchFamily="66" charset="0"/>
              </a:rPr>
              <a:t>DI</a:t>
            </a:r>
            <a:r>
              <a:rPr lang="it-IT" sz="4000" dirty="0">
                <a:latin typeface="Kristen ITC" pitchFamily="66" charset="0"/>
              </a:rPr>
              <a:t> VALUTAZIONE FUNZIONALE </a:t>
            </a:r>
            <a:r>
              <a:rPr lang="it-IT" dirty="0" smtClean="0">
                <a:latin typeface="Kristen ITC" pitchFamily="66" charset="0"/>
              </a:rPr>
              <a:t/>
            </a:r>
            <a:br>
              <a:rPr lang="it-IT" dirty="0" smtClean="0">
                <a:latin typeface="Kristen ITC" pitchFamily="66" charset="0"/>
              </a:rPr>
            </a:br>
            <a:r>
              <a:rPr lang="it-IT" dirty="0" smtClean="0">
                <a:latin typeface="Kristen ITC" pitchFamily="66" charset="0"/>
              </a:rPr>
              <a:t/>
            </a:r>
            <a:br>
              <a:rPr lang="it-IT" dirty="0" smtClean="0">
                <a:latin typeface="Kristen ITC" pitchFamily="66" charset="0"/>
              </a:rPr>
            </a:br>
            <a:r>
              <a:rPr lang="it-IT" dirty="0" smtClean="0">
                <a:latin typeface="Kristen ITC" pitchFamily="66" charset="0"/>
              </a:rPr>
              <a:t/>
            </a:r>
            <a:br>
              <a:rPr lang="it-IT" dirty="0" smtClean="0">
                <a:latin typeface="Kristen ITC" pitchFamily="66" charset="0"/>
              </a:rPr>
            </a:br>
            <a:endParaRPr lang="it-IT" dirty="0" smtClean="0">
              <a:latin typeface="Kristen ITC" pitchFamily="66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it-IT" dirty="0" smtClean="0"/>
              <a:t>Corso </a:t>
            </a:r>
            <a:r>
              <a:rPr lang="it-IT" dirty="0" smtClean="0"/>
              <a:t>finalizzato A.A. 2010-2011</a:t>
            </a:r>
            <a:endParaRPr lang="it-IT" dirty="0" smtClean="0"/>
          </a:p>
          <a:p>
            <a:pPr marR="0" eaLnBrk="1" hangingPunct="1"/>
            <a:r>
              <a:rPr lang="it-IT" dirty="0" smtClean="0"/>
              <a:t>Dott. Mag. </a:t>
            </a:r>
            <a:r>
              <a:rPr lang="it-IT" dirty="0" err="1" smtClean="0"/>
              <a:t>Ft</a:t>
            </a:r>
            <a:r>
              <a:rPr lang="it-IT" dirty="0" smtClean="0"/>
              <a:t>. Flora Panico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347864" y="544522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Lezione 1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Segnaposto contenuto 6" descr="valutazion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55650" y="692150"/>
            <a:ext cx="7777163" cy="54737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mtClean="0"/>
              <a:t>L’atto diagnostico è considerato un momento fondamentale per poter progettare un appropriato percorso terapeutico.</a:t>
            </a:r>
          </a:p>
          <a:p>
            <a:pPr>
              <a:buFont typeface="Wingdings 3" pitchFamily="18" charset="2"/>
              <a:buNone/>
            </a:pPr>
            <a:endParaRPr lang="it-IT" smtClean="0"/>
          </a:p>
          <a:p>
            <a:pPr>
              <a:buFont typeface="Wingdings 3" pitchFamily="18" charset="2"/>
              <a:buNone/>
            </a:pPr>
            <a:r>
              <a:rPr lang="it-IT" smtClean="0"/>
              <a:t>“Il frutto della guarigione cresce sull’albero della conoscenza. Senza diagnosi non c’è terapia razionale. Prima analizzare e poi giudicare: soltanto allora si può aiutare.” </a:t>
            </a:r>
          </a:p>
          <a:p>
            <a:pPr>
              <a:buFont typeface="Wingdings 3" pitchFamily="18" charset="2"/>
              <a:buNone/>
            </a:pPr>
            <a:r>
              <a:rPr lang="it-IT" smtClean="0"/>
              <a:t>                                (Carl Gerhardt, 1873)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 smtClean="0"/>
              <a:t>DIAGNOSI FUNZIONALE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contenuto 1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241925"/>
          </a:xfrm>
        </p:spPr>
        <p:txBody>
          <a:bodyPr/>
          <a:lstStyle/>
          <a:p>
            <a:r>
              <a:rPr lang="it-IT" sz="3200" smtClean="0"/>
              <a:t>Il fisioterapista deve formulare una diagnosi sulla </a:t>
            </a:r>
            <a:r>
              <a:rPr lang="it-IT" sz="3200" b="1" smtClean="0"/>
              <a:t>funzionalità </a:t>
            </a:r>
            <a:r>
              <a:rPr lang="it-IT" sz="3200" smtClean="0"/>
              <a:t>del paziente, mettendo in risalto le menomazioni e le disabilità presenti.</a:t>
            </a:r>
          </a:p>
          <a:p>
            <a:pPr>
              <a:buFont typeface="Wingdings 3" pitchFamily="18" charset="2"/>
              <a:buNone/>
            </a:pPr>
            <a:endParaRPr lang="it-IT" sz="3200" smtClean="0"/>
          </a:p>
          <a:p>
            <a:r>
              <a:rPr lang="it-IT" sz="3200" b="1" smtClean="0"/>
              <a:t>Importante </a:t>
            </a:r>
            <a:r>
              <a:rPr lang="it-IT" sz="3200" smtClean="0"/>
              <a:t>è non confondere il ruolo diagnostico del fisioterapista rispetto a quella del medico o di altre professioni sanitarie.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contenuto 1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530850"/>
          </a:xfrm>
        </p:spPr>
        <p:txBody>
          <a:bodyPr>
            <a:normAutofit fontScale="92500" lnSpcReduction="10000"/>
          </a:bodyPr>
          <a:lstStyle/>
          <a:p>
            <a:r>
              <a:rPr lang="it-IT" smtClean="0"/>
              <a:t>Il termine diagnosi deriva dal greco e significa “riconoscere attraverso”, in senso più estensivo vuol dire “analisi di un fenomeno”.</a:t>
            </a:r>
          </a:p>
          <a:p>
            <a:pPr>
              <a:buFont typeface="Wingdings 3" pitchFamily="18" charset="2"/>
              <a:buNone/>
            </a:pPr>
            <a:endParaRPr lang="it-IT" smtClean="0"/>
          </a:p>
          <a:p>
            <a:r>
              <a:rPr lang="it-IT" smtClean="0"/>
              <a:t>La diagnosi è un breve processo logico con cui il medico definisce l’esistenza e la natura della malattia e le condizioni del paziente; lo scopo principale è quello di determinare la terapia idonea per combattere la malattia.</a:t>
            </a:r>
          </a:p>
          <a:p>
            <a:pPr>
              <a:buFont typeface="Wingdings 3" pitchFamily="18" charset="2"/>
              <a:buNone/>
            </a:pPr>
            <a:endParaRPr lang="it-IT" smtClean="0"/>
          </a:p>
          <a:p>
            <a:r>
              <a:rPr lang="it-IT" smtClean="0"/>
              <a:t>La diagnosi clinica si basa sui segni, sintomi ed indagini di laboratorio.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mtClean="0"/>
          </a:p>
          <a:p>
            <a:endParaRPr lang="it-IT" smtClean="0"/>
          </a:p>
          <a:p>
            <a:r>
              <a:rPr lang="it-IT" smtClean="0"/>
              <a:t>Sono fenomeni oggettivi, ossia misurabili, che possono essere rilevati dal medico, da persona diversa dal malato o dal malato stesso.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 smtClean="0"/>
              <a:t>SEGNI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smtClean="0">
                <a:cs typeface="Arabic Transparent" pitchFamily="2" charset="-78"/>
              </a:rPr>
              <a:t>Il termine sintomo (dal greco </a:t>
            </a:r>
            <a:r>
              <a:rPr lang="it-IT" sz="2400" i="1" smtClean="0"/>
              <a:t>σύμπτωμα, "</a:t>
            </a:r>
            <a:r>
              <a:rPr lang="it-IT" sz="2400" smtClean="0"/>
              <a:t>avvenimento fortuito, accidente", derivato di συμπίπτω, "accadere, capitare") in senso figurato sta per indizio, segno di qualcosa che è già in atto oppure che è in procinto di manifestarsi; nel linguaggio medico il vocabolo sta a indicare ciascuno dei fenomeni elementari con cui si manifesta lo stato di malattia. In medicina si intende per sintomo un fenomeno da cui si può inferire l'esistenza di stati morbosi e che è legato ad alterazioni funzionali o a lesioni che lo determinano.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 smtClean="0"/>
              <a:t>SINTOMI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mtClean="0"/>
          </a:p>
          <a:p>
            <a:endParaRPr lang="it-IT" smtClean="0"/>
          </a:p>
          <a:p>
            <a:r>
              <a:rPr lang="it-IT" smtClean="0"/>
              <a:t>Ricerca volta a scoprire la verità intorno ad un determinato fatto.</a:t>
            </a:r>
          </a:p>
          <a:p>
            <a:r>
              <a:rPr lang="it-IT" smtClean="0"/>
              <a:t>Strumentale: eseguito per mezzo di strumenti adeguati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 smtClean="0"/>
              <a:t>INDAGINE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it-IT" smtClean="0"/>
              <a:t>  </a:t>
            </a:r>
          </a:p>
          <a:p>
            <a:pPr>
              <a:buFont typeface="Wingdings 3" pitchFamily="18" charset="2"/>
              <a:buNone/>
            </a:pPr>
            <a:endParaRPr lang="it-IT" smtClean="0"/>
          </a:p>
          <a:p>
            <a:pPr>
              <a:buFont typeface="Wingdings 3" pitchFamily="18" charset="2"/>
              <a:buNone/>
            </a:pPr>
            <a:r>
              <a:rPr lang="it-IT" smtClean="0"/>
              <a:t>   La diagnosi funzionale nelle professioni sanitarie può essere intesa come definizione della propria competenza valutativa all’interno del proprio campo d’azione. </a:t>
            </a:r>
          </a:p>
          <a:p>
            <a:endParaRPr lang="it-IT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it-IT" smtClean="0"/>
              <a:t>  </a:t>
            </a:r>
          </a:p>
          <a:p>
            <a:pPr>
              <a:buFont typeface="Wingdings 3" pitchFamily="18" charset="2"/>
              <a:buNone/>
            </a:pPr>
            <a:endParaRPr lang="it-IT" smtClean="0"/>
          </a:p>
          <a:p>
            <a:pPr>
              <a:buFont typeface="Wingdings 3" pitchFamily="18" charset="2"/>
              <a:buNone/>
            </a:pPr>
            <a:r>
              <a:rPr lang="it-IT" smtClean="0"/>
              <a:t>  Una volta raccolte le informazioni attraverso la valutazione funzionale è possibile impostare il piano di trattamento cioè quella strategia che stabilisce gli obiettivi e, di conseguenza, definisce, pianifica e applica tecniche fisioterapiche diverse.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 smtClean="0"/>
              <a:t>PIANO </a:t>
            </a:r>
            <a:r>
              <a:rPr lang="it-IT" dirty="0" err="1" smtClean="0"/>
              <a:t>DI</a:t>
            </a:r>
            <a:r>
              <a:rPr lang="it-IT" dirty="0" smtClean="0"/>
              <a:t> TRATTAMENTO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mtClean="0"/>
          </a:p>
          <a:p>
            <a:endParaRPr lang="it-IT" smtClean="0"/>
          </a:p>
          <a:p>
            <a:pPr>
              <a:buFont typeface="Wingdings 3" pitchFamily="18" charset="2"/>
              <a:buNone/>
            </a:pPr>
            <a:r>
              <a:rPr lang="it-IT" smtClean="0"/>
              <a:t>   Per verificare il raggiungimento degli obiettivi prefissati si deve valutare l’efficacia del trattamento sia attraverso i giudizi del fisioterapista e del paziente sia tramite strumenti di misurazione obiettiva dei risultati.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dirty="0" smtClean="0"/>
              <a:t>Valutazione dell’efficacia del trattamento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contenuto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0322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2800" smtClean="0"/>
              <a:t>Il Core Curriculum della fisioterapia assegna la valutazione funzionale (tema generale) a vari ambiti culturali (neurologico, reumatologico, etc) e per ognuna di essa individua delle unità didattiche elementari.</a:t>
            </a:r>
          </a:p>
          <a:p>
            <a:pPr eaLnBrk="1" hangingPunct="1">
              <a:buFontTx/>
              <a:buNone/>
            </a:pPr>
            <a:endParaRPr lang="it-IT" sz="2800" smtClean="0"/>
          </a:p>
          <a:p>
            <a:pPr eaLnBrk="1" hangingPunct="1">
              <a:buFontTx/>
              <a:buNone/>
            </a:pPr>
            <a:endParaRPr lang="it-IT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 smtClean="0"/>
              <a:t>OBIETTIVI DEL CORSO</a:t>
            </a:r>
            <a:br>
              <a:rPr lang="it-IT" dirty="0" smtClean="0"/>
            </a:b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it-IT" smtClean="0"/>
              <a:t>- </a:t>
            </a:r>
            <a:r>
              <a:rPr lang="it-IT" sz="2800" smtClean="0"/>
              <a:t>Esigenza di maggiore trasparenza, precisione ed efficienza.</a:t>
            </a:r>
          </a:p>
          <a:p>
            <a:pPr eaLnBrk="1" hangingPunct="1">
              <a:buFontTx/>
              <a:buChar char="-"/>
            </a:pPr>
            <a:r>
              <a:rPr lang="it-IT" sz="2800" smtClean="0"/>
              <a:t>Garanzia della qualità, della valutazione dei programmi e nella fase decisionale.</a:t>
            </a:r>
          </a:p>
          <a:p>
            <a:pPr eaLnBrk="1" hangingPunct="1">
              <a:buFontTx/>
              <a:buChar char="-"/>
            </a:pPr>
            <a:r>
              <a:rPr lang="it-IT" sz="2800" smtClean="0"/>
              <a:t>Necessità di misurazioni che aiutino a valutate obiettivamente i pazienti in trattamento  e i loro progressi.</a:t>
            </a:r>
          </a:p>
          <a:p>
            <a:pPr eaLnBrk="1" hangingPunct="1">
              <a:buFontTx/>
              <a:buChar char="-"/>
            </a:pPr>
            <a:r>
              <a:rPr lang="it-IT" sz="2800" smtClean="0"/>
              <a:t>Opinioni degli specialisti della riabilitazione per determinazioni medico-legali</a:t>
            </a:r>
          </a:p>
          <a:p>
            <a:pPr eaLnBrk="1" hangingPunct="1">
              <a:buFontTx/>
              <a:buChar char="-"/>
            </a:pPr>
            <a:endParaRPr lang="it-IT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dirty="0" smtClean="0"/>
              <a:t>PERCHE’ VALUTARE?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2"/>
          <p:cNvSpPr>
            <a:spLocks noGrp="1"/>
          </p:cNvSpPr>
          <p:nvPr>
            <p:ph idx="1"/>
          </p:nvPr>
        </p:nvSpPr>
        <p:spPr>
          <a:xfrm>
            <a:off x="684213" y="260350"/>
            <a:ext cx="7991475" cy="6121400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2800" dirty="0" smtClean="0"/>
              <a:t>MISURARE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it-IT" sz="28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2800" dirty="0" smtClean="0"/>
              <a:t>Quantificare un’osservazione relativa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2800" dirty="0" smtClean="0"/>
              <a:t>ad oggetti o eventi in rapporto ad un 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2800" dirty="0" smtClean="0"/>
              <a:t>sistema di riferimento predeterminato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2800" dirty="0" smtClean="0"/>
              <a:t>(dati di fatto)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it-IT" sz="28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2800" dirty="0" smtClean="0"/>
              <a:t>VALUTARE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it-IT" sz="28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2800" dirty="0" smtClean="0"/>
              <a:t>Attribuire un significato ad un dato, ad una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2800" dirty="0" smtClean="0"/>
              <a:t>misura o ad un insieme di misure in uno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2800" dirty="0" smtClean="0"/>
              <a:t>specifico contesto (scelte operative)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2800" dirty="0" smtClean="0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egnaposto contenuto 1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4954587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it-IT" smtClean="0"/>
              <a:t>CLASSIFICARE</a:t>
            </a:r>
          </a:p>
          <a:p>
            <a:pPr>
              <a:buFont typeface="Wingdings 3" pitchFamily="18" charset="2"/>
              <a:buNone/>
            </a:pPr>
            <a:endParaRPr lang="it-IT" smtClean="0"/>
          </a:p>
          <a:p>
            <a:pPr>
              <a:buFont typeface="Wingdings 3" pitchFamily="18" charset="2"/>
              <a:buNone/>
            </a:pPr>
            <a:r>
              <a:rPr lang="it-IT" smtClean="0"/>
              <a:t>  E’ il processo che permette di suddividere e ripartire in gruppi, ideali o concettuali, più elementi secondo affinità comuni con lo scopo di ordinarli e catalogarli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it-IT" sz="2400" smtClean="0"/>
              <a:t>Clinici:-Diagnosi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   - Prognosi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   - Scelta dei trattamenti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   - Efficacia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   - Comunicazione</a:t>
            </a:r>
          </a:p>
          <a:p>
            <a:pPr eaLnBrk="1" hangingPunct="1">
              <a:buFontTx/>
              <a:buNone/>
            </a:pPr>
            <a:r>
              <a:rPr lang="it-IT" sz="2400" smtClean="0"/>
              <a:t>Gestionali:- Efficienza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         - Criteri di accesso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         - Rapporto costo/beneficio efficacia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         - Impiego risorse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         - Miglioramento dell’assistenza</a:t>
            </a:r>
          </a:p>
          <a:p>
            <a:pPr eaLnBrk="1" hangingPunct="1">
              <a:buFontTx/>
              <a:buNone/>
            </a:pPr>
            <a:r>
              <a:rPr lang="it-IT" sz="2400" smtClean="0"/>
              <a:t>Informativi:- Comunicazione = condivisione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         - Informazione = educazione</a:t>
            </a:r>
          </a:p>
          <a:p>
            <a:pPr eaLnBrk="1" hangingPunct="1">
              <a:buFontTx/>
              <a:buNone/>
            </a:pPr>
            <a:endParaRPr lang="it-IT" sz="240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4400" dirty="0" smtClean="0"/>
              <a:t>OBIETTIVI DELLA MISURA</a:t>
            </a:r>
            <a:br>
              <a:rPr lang="it-IT" sz="4400" dirty="0" smtClean="0"/>
            </a:br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contenuto 2"/>
          <p:cNvSpPr>
            <a:spLocks noGrp="1"/>
          </p:cNvSpPr>
          <p:nvPr>
            <p:ph idx="1"/>
          </p:nvPr>
        </p:nvSpPr>
        <p:spPr>
          <a:xfrm>
            <a:off x="395288" y="1268413"/>
            <a:ext cx="8424862" cy="504031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it-IT" smtClean="0"/>
          </a:p>
          <a:p>
            <a:pPr eaLnBrk="1" hangingPunct="1">
              <a:buFontTx/>
              <a:buNone/>
            </a:pPr>
            <a:r>
              <a:rPr lang="it-IT" sz="2800" smtClean="0"/>
              <a:t>1957 - Prime scale valutative (Rankin, Moskowitz e Mc Cann).</a:t>
            </a:r>
          </a:p>
          <a:p>
            <a:pPr eaLnBrk="1" hangingPunct="1">
              <a:buFontTx/>
              <a:buNone/>
            </a:pPr>
            <a:r>
              <a:rPr lang="it-IT" sz="2800" smtClean="0"/>
              <a:t>Metà anni 60 – Indice di Barthel, Scala di Autovalutazione di Kenny e l’indice di Katz.</a:t>
            </a:r>
          </a:p>
          <a:p>
            <a:pPr eaLnBrk="1" hangingPunct="1">
              <a:buFontTx/>
              <a:buNone/>
            </a:pPr>
            <a:r>
              <a:rPr lang="it-IT" sz="2800" smtClean="0"/>
              <a:t>Evoluzione di nuove tecniche valutative e metodi biometrici, utilizzo dell’informatica e malcontento vecchie scale = nascita della FIM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dirty="0" smtClean="0"/>
              <a:t>NOTI STORICHE</a:t>
            </a:r>
            <a:br>
              <a:rPr lang="it-IT" dirty="0" smtClean="0"/>
            </a:br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it-IT" smtClean="0"/>
          </a:p>
          <a:p>
            <a:pPr eaLnBrk="1" hangingPunct="1">
              <a:buFontTx/>
              <a:buChar char="-"/>
            </a:pPr>
            <a:r>
              <a:rPr lang="it-IT" sz="3200" smtClean="0"/>
              <a:t>Ampio numero di scale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Nessuna è perfetta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Deve rispondere a determinati requisiti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Non deve essere sofisticata</a:t>
            </a:r>
          </a:p>
          <a:p>
            <a:pPr eaLnBrk="1" hangingPunct="1">
              <a:buFont typeface="Wingdings 3" pitchFamily="18" charset="2"/>
              <a:buNone/>
            </a:pPr>
            <a:endParaRPr lang="it-IT" sz="3200" smtClean="0"/>
          </a:p>
          <a:p>
            <a:pPr eaLnBrk="1" hangingPunct="1">
              <a:buFontTx/>
              <a:buChar char="-"/>
            </a:pPr>
            <a:r>
              <a:rPr lang="it-IT" sz="3200" smtClean="0"/>
              <a:t>E allora????</a:t>
            </a:r>
          </a:p>
          <a:p>
            <a:pPr eaLnBrk="1" hangingPunct="1">
              <a:buFontTx/>
              <a:buNone/>
            </a:pPr>
            <a:endParaRPr lang="it-IT" smtClean="0"/>
          </a:p>
          <a:p>
            <a:pPr eaLnBrk="1" hangingPunct="1">
              <a:buFontTx/>
              <a:buNone/>
            </a:pPr>
            <a:endParaRPr lang="it-IT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it-IT" sz="4400" dirty="0" smtClean="0"/>
              <a:t>QUALE SCALA?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contenuto 2"/>
          <p:cNvSpPr>
            <a:spLocks noGrp="1"/>
          </p:cNvSpPr>
          <p:nvPr>
            <p:ph idx="1"/>
          </p:nvPr>
        </p:nvSpPr>
        <p:spPr>
          <a:xfrm>
            <a:off x="685800" y="428625"/>
            <a:ext cx="7696200" cy="59293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3200" smtClean="0"/>
              <a:t>REQUISITI FONDAMENTALI</a:t>
            </a:r>
          </a:p>
          <a:p>
            <a:pPr eaLnBrk="1" hangingPunct="1">
              <a:buFontTx/>
              <a:buNone/>
            </a:pPr>
            <a:endParaRPr lang="it-IT" sz="3200" smtClean="0"/>
          </a:p>
          <a:p>
            <a:pPr eaLnBrk="1" hangingPunct="1">
              <a:buFontTx/>
              <a:buChar char="-"/>
            </a:pPr>
            <a:r>
              <a:rPr lang="it-IT" sz="3200" smtClean="0"/>
              <a:t>Validità: ossia misurare ciò per cui è stata creata e destinata.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Attendibilità: capacità, in assenza di cambiamenti, di fornire misurazioni costanti e coerenti. Può essere </a:t>
            </a:r>
            <a:r>
              <a:rPr lang="it-IT" sz="3200" i="1" smtClean="0"/>
              <a:t>intravalutativa</a:t>
            </a:r>
            <a:r>
              <a:rPr lang="it-IT" sz="3200" smtClean="0"/>
              <a:t> (più misurazioni dello stesso valutatore) o </a:t>
            </a:r>
            <a:r>
              <a:rPr lang="it-IT" sz="3200" i="1" smtClean="0"/>
              <a:t>intervalutativa</a:t>
            </a:r>
            <a:r>
              <a:rPr lang="it-IT" sz="3200" smtClean="0"/>
              <a:t> (più esaminatori stesso paziente).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egnaposto contenuto 2"/>
          <p:cNvSpPr>
            <a:spLocks noGrp="1"/>
          </p:cNvSpPr>
          <p:nvPr>
            <p:ph idx="1"/>
          </p:nvPr>
        </p:nvSpPr>
        <p:spPr>
          <a:xfrm>
            <a:off x="684213" y="476250"/>
            <a:ext cx="7696200" cy="5500688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it-IT" sz="3200" smtClean="0"/>
              <a:t>Semplicità: semplice e comprensibile per la maggior parte dei clinici. Sta alla base della </a:t>
            </a:r>
            <a:r>
              <a:rPr lang="it-IT" sz="3200" i="1" smtClean="0"/>
              <a:t>comunicazione.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Appropriatezza: deve rispondere ai requisiti della funzione considerata, a qualsiasi livello.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Responsività ( o Sensibilità): devono essere sensibili alle variazioni nel tempo ed indicativi dell’evoluzione del paziente.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egnaposto contenuto 2"/>
          <p:cNvSpPr>
            <a:spLocks noGrp="1"/>
          </p:cNvSpPr>
          <p:nvPr>
            <p:ph idx="1"/>
          </p:nvPr>
        </p:nvSpPr>
        <p:spPr>
          <a:xfrm>
            <a:off x="785813" y="571500"/>
            <a:ext cx="7696200" cy="6000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3200" smtClean="0"/>
              <a:t>INTERROGATIVI FONDAMENTALI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Qual è lo scopo del lavoro che deve essere eseguito con l’aiuto della scala?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Quali sono i campi in cui deve essere attuata la misurazione?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Chi esegue la valutazione?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Dove viene eseguita la valutazione?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Come eseguire la valutazione?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Quando attuare la misurazione?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egnaposto contenuto 2"/>
          <p:cNvSpPr>
            <a:spLocks noGrp="1"/>
          </p:cNvSpPr>
          <p:nvPr>
            <p:ph idx="1"/>
          </p:nvPr>
        </p:nvSpPr>
        <p:spPr>
          <a:xfrm>
            <a:off x="685800" y="333375"/>
            <a:ext cx="8062913" cy="55959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3200" smtClean="0"/>
              <a:t>MISURE DELL’EFFICACIA</a:t>
            </a:r>
          </a:p>
          <a:p>
            <a:pPr eaLnBrk="1" hangingPunct="1">
              <a:buFontTx/>
              <a:buNone/>
            </a:pPr>
            <a:endParaRPr lang="it-IT" sz="3200" smtClean="0"/>
          </a:p>
          <a:p>
            <a:pPr eaLnBrk="1" hangingPunct="1">
              <a:buFontTx/>
              <a:buNone/>
            </a:pPr>
            <a:r>
              <a:rPr lang="it-IT" sz="3200" smtClean="0"/>
              <a:t>Misure di Miglioramento ossia misure di PROCESSO: riguardano i cambiamenti della situazione clinica in seguito ad un determinato intervento</a:t>
            </a:r>
          </a:p>
          <a:p>
            <a:pPr eaLnBrk="1" hangingPunct="1">
              <a:buFontTx/>
              <a:buNone/>
            </a:pPr>
            <a:r>
              <a:rPr lang="it-IT" sz="3200" smtClean="0"/>
              <a:t>Misure di raggiungimento del criterio ossia misure di ESITO: riguardano il risultato dei trattamenti in relazione ad un certo obiettivo predeterminato.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contenuto 1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6022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2400" smtClean="0"/>
              <a:t>In generale ho individuato i seguenti obiettivi:</a:t>
            </a:r>
          </a:p>
          <a:p>
            <a:pPr eaLnBrk="1" hangingPunct="1">
              <a:buFontTx/>
              <a:buNone/>
            </a:pPr>
            <a:r>
              <a:rPr lang="it-IT" sz="2400" smtClean="0"/>
              <a:t>Utilizzare le scale validate per raccogliere dati e per compilare la cartella.</a:t>
            </a:r>
          </a:p>
          <a:p>
            <a:pPr eaLnBrk="1" hangingPunct="1">
              <a:buFontTx/>
              <a:buNone/>
            </a:pPr>
            <a:r>
              <a:rPr lang="it-IT" sz="2400" smtClean="0"/>
              <a:t>Valutare, utilizzando sistemi appropriati, l’integrità, l’attività e le limitazioni strutturali e funzionali, con riferimento alla vita sociale e le sue restrizioni.</a:t>
            </a:r>
          </a:p>
          <a:p>
            <a:pPr eaLnBrk="1" hangingPunct="1">
              <a:buFontTx/>
              <a:buNone/>
            </a:pPr>
            <a:r>
              <a:rPr lang="it-IT" sz="2400" smtClean="0"/>
              <a:t>Valutare i fattori contestuali: ambiente e persone (facilitatori o barriere). </a:t>
            </a:r>
          </a:p>
          <a:p>
            <a:pPr eaLnBrk="1" hangingPunct="1">
              <a:buFontTx/>
              <a:buNone/>
            </a:pPr>
            <a:r>
              <a:rPr lang="it-IT" sz="2400" smtClean="0"/>
              <a:t>Analizzare ed elaborare i dati raccolti per determinare le abilità, capacità funzionali ed outcome potenziali.</a:t>
            </a:r>
          </a:p>
          <a:p>
            <a:pPr eaLnBrk="1" hangingPunct="1">
              <a:buFontTx/>
              <a:buNone/>
            </a:pPr>
            <a:r>
              <a:rPr lang="it-IT" sz="2400" smtClean="0"/>
              <a:t>Formulare la diagnosi fisioterapica basandosi sulla valutazione dei dati raccolti secondo il modello di classificazione ICF… </a:t>
            </a:r>
          </a:p>
          <a:p>
            <a:pPr eaLnBrk="1" hangingPunct="1">
              <a:buFontTx/>
              <a:buNone/>
            </a:pPr>
            <a:endParaRPr lang="it-IT" smtClean="0"/>
          </a:p>
          <a:p>
            <a:endParaRPr lang="it-IT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egnaposto contenuto 2"/>
          <p:cNvSpPr>
            <a:spLocks noGrp="1"/>
          </p:cNvSpPr>
          <p:nvPr>
            <p:ph idx="1"/>
          </p:nvPr>
        </p:nvSpPr>
        <p:spPr>
          <a:xfrm>
            <a:off x="685800" y="642938"/>
            <a:ext cx="7989888" cy="54292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3200" dirty="0" smtClean="0"/>
              <a:t>OUTCOME</a:t>
            </a:r>
          </a:p>
          <a:p>
            <a:pPr eaLnBrk="1" hangingPunct="1">
              <a:buFontTx/>
              <a:buNone/>
            </a:pPr>
            <a:endParaRPr lang="it-IT" sz="3200" dirty="0" smtClean="0"/>
          </a:p>
          <a:p>
            <a:pPr eaLnBrk="1" hangingPunct="1">
              <a:buFontTx/>
              <a:buNone/>
            </a:pPr>
            <a:r>
              <a:rPr lang="it-IT" sz="3200" dirty="0" smtClean="0"/>
              <a:t>Esito finale di tutti gli interventi terapeutici e clinici e sulla relativa misurazione.</a:t>
            </a:r>
          </a:p>
          <a:p>
            <a:pPr eaLnBrk="1" hangingPunct="1">
              <a:buFontTx/>
              <a:buNone/>
            </a:pPr>
            <a:r>
              <a:rPr lang="it-IT" sz="3200" dirty="0" smtClean="0"/>
              <a:t>Rappresenta l’insieme dei risultati ed è espressione del recupero obiettivo acquisito e delle percezioni soggettive che determinano la qualità</a:t>
            </a:r>
          </a:p>
          <a:p>
            <a:pPr eaLnBrk="1" hangingPunct="1">
              <a:buFontTx/>
              <a:buNone/>
            </a:pPr>
            <a:r>
              <a:rPr lang="it-IT" sz="3200" dirty="0" smtClean="0"/>
              <a:t>  della vita della persona.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it-IT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3900" dirty="0" smtClean="0"/>
              <a:t>Introduzione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it-IT" sz="39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3900" dirty="0" smtClean="0"/>
              <a:t>Visione e approfondimento di scale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3900" dirty="0" smtClean="0"/>
              <a:t>di valutazione e dell’ICF.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it-IT" sz="39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3900" dirty="0" smtClean="0"/>
              <a:t>Visione di filmati.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it-IT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it-IT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 smtClean="0"/>
              <a:t>PROGRAMMA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mtClean="0"/>
              <a:t>“I fisioterapisti sono, ai sensi della legge 10 agosto 2000, n.251, articolo 2, comma 1, operatori delle professioni sanitarie dell’area della riabilitazione che svolgono con titolarità e autonomia professionale, nei confronti dei singoli individui e della collettività, attività dirette alla prevenzione, alla cura, alla riabilitazione e a </a:t>
            </a:r>
            <a:r>
              <a:rPr lang="it-IT" b="1" smtClean="0"/>
              <a:t>procedure di valutazione funzionale,</a:t>
            </a:r>
            <a:r>
              <a:rPr lang="it-IT" smtClean="0"/>
              <a:t> al fine di espletare le competenze proprie previste dal relativo profilo professionale.”</a:t>
            </a:r>
            <a:endParaRPr lang="it-IT" b="1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 smtClean="0"/>
              <a:t>NORMATIVA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contenuto 2"/>
          <p:cNvSpPr>
            <a:spLocks noGrp="1"/>
          </p:cNvSpPr>
          <p:nvPr>
            <p:ph idx="1"/>
          </p:nvPr>
        </p:nvSpPr>
        <p:spPr>
          <a:xfrm>
            <a:off x="685800" y="1268413"/>
            <a:ext cx="7696200" cy="4217987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it-IT" smtClean="0"/>
              <a:t>Insieme di norme da seguire agendo per un determinato fine.</a:t>
            </a:r>
          </a:p>
          <a:p>
            <a:pPr eaLnBrk="1" hangingPunct="1"/>
            <a:r>
              <a:rPr lang="it-IT" smtClean="0"/>
              <a:t>“Agire con giustizia”</a:t>
            </a:r>
          </a:p>
          <a:p>
            <a:pPr eaLnBrk="1" hangingPunct="1"/>
            <a:r>
              <a:rPr lang="it-IT" smtClean="0"/>
              <a:t>Risponde alla domanda “quali regole sono da seguire per …”</a:t>
            </a:r>
          </a:p>
          <a:p>
            <a:pPr eaLnBrk="1" hangingPunct="1"/>
            <a:r>
              <a:rPr lang="it-IT" smtClean="0"/>
              <a:t>Pertanto lo scopo è far sì che, in un determinato ambito, tutti gli operatori agiscano in modo uniforme e formalmente riconosciuto.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68707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 smtClean="0"/>
              <a:t>PROCEDURA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 smtClean="0"/>
              <a:t>E’ qualificata da un fine specifico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 smtClean="0"/>
              <a:t>E’ scritta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 smtClean="0"/>
              <a:t>E’ redatta da esperti della materia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 smtClean="0"/>
              <a:t>E’ imperativa (la formula mediante la quale si impone una norma all'azione)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 smtClean="0"/>
              <a:t>Indica una sequenza temporale di azioni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 smtClean="0"/>
              <a:t>Indica gli strumenti necessari per ogni azione (quando applicabili)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 smtClean="0"/>
              <a:t>Indica e distingue i soggetti responsabili di ciascuna azione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dirty="0" smtClean="0"/>
              <a:t>Fissa regole di comportamento, elencando o richiamando le norme da seguire per ogni azione.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 smtClean="0"/>
              <a:t>CARATTERISTICHE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mtClean="0"/>
          </a:p>
          <a:p>
            <a:endParaRPr lang="it-IT" smtClean="0"/>
          </a:p>
          <a:p>
            <a:r>
              <a:rPr lang="it-IT" smtClean="0"/>
              <a:t>Etimologia: lat. </a:t>
            </a:r>
            <a:r>
              <a:rPr lang="it-IT" i="1" smtClean="0"/>
              <a:t>functio, -onis, </a:t>
            </a:r>
            <a:r>
              <a:rPr lang="it-IT" smtClean="0"/>
              <a:t>deriv. da </a:t>
            </a:r>
            <a:r>
              <a:rPr lang="it-IT" i="1" smtClean="0"/>
              <a:t>fungi </a:t>
            </a:r>
            <a:r>
              <a:rPr lang="it-IT" smtClean="0"/>
              <a:t>fungere.</a:t>
            </a:r>
          </a:p>
          <a:p>
            <a:r>
              <a:rPr lang="it-IT" smtClean="0"/>
              <a:t>Complesso di attività svolte da determinati organi nell’interesse della collettività.</a:t>
            </a:r>
          </a:p>
          <a:p>
            <a:r>
              <a:rPr lang="it-IT" smtClean="0"/>
              <a:t>Attività di un organo o di un organismo. </a:t>
            </a:r>
            <a:endParaRPr lang="it-IT" i="1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 smtClean="0"/>
              <a:t>FUNZIONE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mtClean="0"/>
              <a:t>Si intende l’utilizzo di diversi mezzi che raccolgono informazioni sia globali che analitiche: colloquio con il paziente, osservazione, esame articolare, esame muscolare, esame della sensibilità superficiale e profonda, esame delle capacità di equilibrio e prove funzionali (cammino, scale, gestualità).</a:t>
            </a:r>
          </a:p>
          <a:p>
            <a:r>
              <a:rPr lang="it-IT" smtClean="0"/>
              <a:t>In questa fase un aiuto importante è dato anche dall’analisi strumentale che fornisce informazioni aggiuntive sulla meccanica e neurofisiologia del movimento.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 smtClean="0"/>
              <a:t>VALUTAZIONE FUNZIONALE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1412</Words>
  <Application>Microsoft Office PowerPoint</Application>
  <PresentationFormat>Presentazione su schermo (4:3)</PresentationFormat>
  <Paragraphs>182</Paragraphs>
  <Slides>30</Slides>
  <Notes>30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Tema di Office</vt:lpstr>
      <vt:lpstr>     PROCEDURE DI VALUTAZIONE FUNZIONALE    </vt:lpstr>
      <vt:lpstr>OBIETTIVI DEL CORSO </vt:lpstr>
      <vt:lpstr>Diapositiva 3</vt:lpstr>
      <vt:lpstr>PROGRAMMA</vt:lpstr>
      <vt:lpstr>NORMATIVA</vt:lpstr>
      <vt:lpstr>PROCEDURA</vt:lpstr>
      <vt:lpstr>CARATTERISTICHE</vt:lpstr>
      <vt:lpstr>FUNZIONE</vt:lpstr>
      <vt:lpstr>VALUTAZIONE FUNZIONALE</vt:lpstr>
      <vt:lpstr>Diapositiva 10</vt:lpstr>
      <vt:lpstr>DIAGNOSI FUNZIONALE</vt:lpstr>
      <vt:lpstr>Diapositiva 12</vt:lpstr>
      <vt:lpstr>Diapositiva 13</vt:lpstr>
      <vt:lpstr>SEGNI</vt:lpstr>
      <vt:lpstr>SINTOMI</vt:lpstr>
      <vt:lpstr>INDAGINE</vt:lpstr>
      <vt:lpstr>Diapositiva 17</vt:lpstr>
      <vt:lpstr>PIANO DI TRATTAMENTO</vt:lpstr>
      <vt:lpstr>Valutazione dell’efficacia del trattamento</vt:lpstr>
      <vt:lpstr>PERCHE’ VALUTARE?</vt:lpstr>
      <vt:lpstr>Diapositiva 21</vt:lpstr>
      <vt:lpstr>Diapositiva 22</vt:lpstr>
      <vt:lpstr>OBIETTIVI DELLA MISURA </vt:lpstr>
      <vt:lpstr>NOTI STORICHE </vt:lpstr>
      <vt:lpstr>QUALE SCALA?</vt:lpstr>
      <vt:lpstr>Diapositiva 26</vt:lpstr>
      <vt:lpstr>Diapositiva 27</vt:lpstr>
      <vt:lpstr>Diapositiva 28</vt:lpstr>
      <vt:lpstr>Diapositiva 29</vt:lpstr>
      <vt:lpstr>Diapositiva 30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PROCEDURE DI VALUTAZIONE FUNZIONALE    </dc:title>
  <dc:creator>Valued Acer Customer</dc:creator>
  <cp:lastModifiedBy>Valued Acer Customer</cp:lastModifiedBy>
  <cp:revision>1</cp:revision>
  <dcterms:created xsi:type="dcterms:W3CDTF">2011-04-06T04:22:02Z</dcterms:created>
  <dcterms:modified xsi:type="dcterms:W3CDTF">2011-04-06T04:27:14Z</dcterms:modified>
</cp:coreProperties>
</file>