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8"/>
  </p:handoutMasterIdLst>
  <p:sldIdLst>
    <p:sldId id="256" r:id="rId2"/>
    <p:sldId id="292" r:id="rId3"/>
    <p:sldId id="293" r:id="rId4"/>
    <p:sldId id="343" r:id="rId5"/>
    <p:sldId id="344" r:id="rId6"/>
    <p:sldId id="345" r:id="rId7"/>
    <p:sldId id="298" r:id="rId8"/>
    <p:sldId id="346" r:id="rId9"/>
    <p:sldId id="295" r:id="rId10"/>
    <p:sldId id="315" r:id="rId11"/>
    <p:sldId id="316" r:id="rId12"/>
    <p:sldId id="317" r:id="rId13"/>
    <p:sldId id="318" r:id="rId14"/>
    <p:sldId id="273" r:id="rId15"/>
    <p:sldId id="300" r:id="rId16"/>
    <p:sldId id="301" r:id="rId17"/>
    <p:sldId id="307" r:id="rId18"/>
    <p:sldId id="321" r:id="rId19"/>
    <p:sldId id="320" r:id="rId20"/>
    <p:sldId id="323" r:id="rId21"/>
    <p:sldId id="324" r:id="rId22"/>
    <p:sldId id="325" r:id="rId23"/>
    <p:sldId id="326" r:id="rId24"/>
    <p:sldId id="327" r:id="rId25"/>
    <p:sldId id="322" r:id="rId26"/>
    <p:sldId id="328" r:id="rId27"/>
    <p:sldId id="304" r:id="rId28"/>
    <p:sldId id="305" r:id="rId29"/>
    <p:sldId id="313" r:id="rId30"/>
    <p:sldId id="336" r:id="rId31"/>
    <p:sldId id="334" r:id="rId32"/>
    <p:sldId id="277" r:id="rId33"/>
    <p:sldId id="309" r:id="rId34"/>
    <p:sldId id="310" r:id="rId35"/>
    <p:sldId id="311" r:id="rId36"/>
    <p:sldId id="337" r:id="rId37"/>
    <p:sldId id="312" r:id="rId38"/>
    <p:sldId id="338" r:id="rId39"/>
    <p:sldId id="339" r:id="rId40"/>
    <p:sldId id="341" r:id="rId41"/>
    <p:sldId id="340" r:id="rId42"/>
    <p:sldId id="347" r:id="rId43"/>
    <p:sldId id="348" r:id="rId44"/>
    <p:sldId id="349" r:id="rId45"/>
    <p:sldId id="350" r:id="rId46"/>
    <p:sldId id="351" r:id="rId4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E46C1-E579-47E2-98E6-09398BF7586D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F6843-5E5A-4B13-80A8-812BEB218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226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57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876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48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48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726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179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54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1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88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2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49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65B02-BD1B-4F3E-BE8B-7BE1C1F18CFB}" type="datetimeFigureOut">
              <a:rPr lang="en-GB" smtClean="0"/>
              <a:t>03/05/2021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FBA53-EF84-4FA3-B71D-FEFFC182F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435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Statistics with R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78024"/>
            <a:ext cx="9144000" cy="2779776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Gulser Caliskan</a:t>
            </a:r>
          </a:p>
          <a:p>
            <a:r>
              <a:rPr lang="en-U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Giuseppe </a:t>
            </a:r>
            <a:r>
              <a:rPr lang="en-US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Verlato</a:t>
            </a:r>
            <a:endParaRPr lang="en-US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of Epidemiology and Medical Statistics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Diagnostics and Public Health 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Verona, Italy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279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644249"/>
              </p:ext>
            </p:extLst>
          </p:nvPr>
        </p:nvGraphicFramePr>
        <p:xfrm>
          <a:off x="0" y="0"/>
          <a:ext cx="12191997" cy="6599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5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7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2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7080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#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Name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marL="32766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R?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Package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Function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AA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Mean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T-test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pwr.t.test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Two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Means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T-test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40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pwr.t.test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080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3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Paired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T-test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pwr.t.test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One-way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ANOVA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pwr.anova.test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080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Single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Proportion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pwr.p.test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Two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Proportions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pwr.2p.test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080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Chi-Squared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15" dirty="0">
                          <a:latin typeface="Calibri"/>
                          <a:cs typeface="Calibri"/>
                        </a:rPr>
                        <a:t>pwr.chisq.test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208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Simple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Linear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Regression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pwr.f2.test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7080">
                <a:tc>
                  <a:txBody>
                    <a:bodyPr/>
                    <a:lstStyle/>
                    <a:p>
                      <a:pPr marR="353060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Multiple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Linear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Regression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pwr.f2.test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Correlation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CCB8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pwr.r.test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7080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Mean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Wilcoxon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Yes*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%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Mann-Whitney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Yes*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%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7207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13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Paired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Wilcoxon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Yes*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 err="1">
                          <a:latin typeface="Calibri"/>
                          <a:cs typeface="Calibri"/>
                        </a:rPr>
                        <a:t>Kruskal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 smtClean="0">
                          <a:latin typeface="Calibri"/>
                          <a:cs typeface="Calibri"/>
                        </a:rPr>
                        <a:t>Wal</a:t>
                      </a:r>
                      <a:r>
                        <a:rPr lang="en-US" sz="1200" b="1" spc="-10" dirty="0" smtClean="0">
                          <a:latin typeface="Calibri"/>
                          <a:cs typeface="Calibri"/>
                        </a:rPr>
                        <a:t>lis</a:t>
                      </a:r>
                      <a:r>
                        <a:rPr sz="1200" b="1" spc="-25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Test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Yes*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pwr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FE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pw</a:t>
                      </a:r>
                      <a:r>
                        <a:rPr sz="1200" b="1" spc="-10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no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v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+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%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15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Repeated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Measures</a:t>
                      </a:r>
                      <a:r>
                        <a:rPr sz="12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ANOVA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40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5C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wp.rmanova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Multi-way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ANOVA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(1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Category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interest)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5C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wp.kanova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17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Multi-way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ANOVA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(&gt;1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Category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 interest)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wp.kanova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7081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Non-Parametric</a:t>
                      </a:r>
                      <a:r>
                        <a:rPr sz="12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Regression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(Logistic)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wp.logistic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76987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Non-Parametric</a:t>
                      </a:r>
                      <a:r>
                        <a:rPr sz="12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Regression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(Poisson)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wp.poisson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7042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Multilevel</a:t>
                      </a:r>
                      <a:r>
                        <a:rPr sz="12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modeling: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CRT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wp.crt2arm/wp.crt3arm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7106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21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Multilevel</a:t>
                      </a:r>
                      <a:r>
                        <a:rPr sz="12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modeling:</a:t>
                      </a:r>
                      <a:r>
                        <a:rPr sz="1200" b="1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MRT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35" dirty="0">
                          <a:latin typeface="Calibri"/>
                          <a:cs typeface="Calibri"/>
                        </a:rPr>
                        <a:t>Yes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spc="-15" dirty="0">
                          <a:latin typeface="Calibri"/>
                          <a:cs typeface="Calibri"/>
                        </a:rPr>
                        <a:t>WebPower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wp.mrt2arm/wp.mrt3arm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7093">
                <a:tc>
                  <a:txBody>
                    <a:bodyPr/>
                    <a:lstStyle/>
                    <a:p>
                      <a:pPr marR="313055"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dirty="0">
                          <a:latin typeface="Calibri"/>
                          <a:cs typeface="Calibri"/>
                        </a:rPr>
                        <a:t>22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GLMM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30" dirty="0">
                          <a:latin typeface="Calibri"/>
                          <a:cs typeface="Calibri"/>
                        </a:rPr>
                        <a:t>Yes^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dirty="0">
                          <a:latin typeface="Calibri"/>
                          <a:cs typeface="Calibri"/>
                        </a:rPr>
                        <a:t>Simr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lme4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E5C5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b="1" spc="-10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46684">
                <a:tc gridSpan="2"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*-parametric</a:t>
                      </a:r>
                      <a:r>
                        <a:rPr sz="1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400" b="1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non-parametric</a:t>
                      </a:r>
                      <a:r>
                        <a:rPr sz="14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correction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1910">
                        <a:lnSpc>
                          <a:spcPts val="1650"/>
                        </a:lnSpc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^-detailed</a:t>
                      </a:r>
                      <a:r>
                        <a:rPr sz="14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4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future</a:t>
                      </a:r>
                      <a:r>
                        <a:rPr sz="1400" b="1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latin typeface="Calibri"/>
                          <a:cs typeface="Calibri"/>
                        </a:rPr>
                        <a:t>Module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132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156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GB" b="1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GB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T-TEST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0582"/>
            <a:ext cx="10515600" cy="5680363"/>
          </a:xfrm>
        </p:spPr>
        <p:txBody>
          <a:bodyPr/>
          <a:lstStyle/>
          <a:p>
            <a:pPr marL="0" indent="0" algn="just">
              <a:buNone/>
            </a:pP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en-US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different </a:t>
            </a:r>
            <a:r>
              <a:rPr lang="en-US" spc="-4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normally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spc="-30" dirty="0" smtClean="0"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pwr.t.test</a:t>
            </a:r>
            <a:r>
              <a:rPr lang="en-US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</a:t>
            </a:r>
            <a:r>
              <a:rPr lang="en-US" b="1" spc="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,</a:t>
            </a:r>
            <a:r>
              <a:rPr lang="en-US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en-US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S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c("</a:t>
            </a:r>
            <a:r>
              <a:rPr lang="en-US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two.sample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b="1" spc="-3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b="1" u="heavy" spc="-5" dirty="0" err="1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one.sample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"paired"))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41375" indent="-287020" algn="just">
              <a:lnSpc>
                <a:spcPct val="100000"/>
              </a:lnSpc>
              <a:buFont typeface="Arial"/>
              <a:buChar char="•"/>
              <a:tabLst>
                <a:tab pos="841375" algn="l"/>
                <a:tab pos="842010" algn="l"/>
              </a:tabLst>
            </a:pPr>
            <a:endParaRPr lang="en-US" b="1" spc="-1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=Effect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spcBef>
                <a:spcPts val="5"/>
              </a:spcBef>
              <a:buNone/>
              <a:tabLst>
                <a:tab pos="841375" algn="l"/>
                <a:tab pos="842010" algn="l"/>
              </a:tabLst>
            </a:pPr>
            <a:r>
              <a:rPr lang="en-US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=Significant</a:t>
            </a:r>
            <a:r>
              <a:rPr lang="en-US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=Power</a:t>
            </a:r>
            <a:r>
              <a:rPr lang="en-US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=Type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88727" y="4244397"/>
            <a:ext cx="416790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>
              <a:lnSpc>
                <a:spcPct val="100000"/>
              </a:lnSpc>
              <a:spcBef>
                <a:spcPts val="5"/>
              </a:spcBef>
            </a:pPr>
            <a:r>
              <a:rPr lang="en-US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US"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4490">
              <a:lnSpc>
                <a:spcPct val="100000"/>
              </a:lnSpc>
              <a:tabLst>
                <a:tab pos="651510" algn="l"/>
                <a:tab pos="652145" algn="l"/>
              </a:tabLst>
            </a:pPr>
            <a:r>
              <a:rPr lang="en-US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Cohen’s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US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en-US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)/SD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1690" lvl="1">
              <a:lnSpc>
                <a:spcPct val="100000"/>
              </a:lnSpc>
              <a:tabLst>
                <a:tab pos="1108710" algn="l"/>
                <a:tab pos="1109345" algn="l"/>
              </a:tabLst>
            </a:pP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US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821690" lvl="1">
              <a:lnSpc>
                <a:spcPct val="100000"/>
              </a:lnSpc>
              <a:tabLst>
                <a:tab pos="1108710" algn="l"/>
                <a:tab pos="1109345" algn="l"/>
              </a:tabLst>
            </a:pP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US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821690" lvl="1">
              <a:lnSpc>
                <a:spcPct val="100000"/>
              </a:lnSpc>
              <a:tabLst>
                <a:tab pos="1108710" algn="l"/>
                <a:tab pos="1109345" algn="l"/>
              </a:tabLst>
            </a:pPr>
            <a:r>
              <a:rPr lang="en-US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 </a:t>
            </a:r>
            <a:r>
              <a:rPr lang="en-US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=Standard deviation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16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5600"/>
            <a:ext cx="10515600" cy="4551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"/>
              </a:spcBef>
              <a:buNone/>
            </a:pPr>
            <a:endParaRPr lang="en-US" dirty="0" smtClean="0"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dirty="0"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162" y="1883208"/>
            <a:ext cx="8829675" cy="262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69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/>
          <a:lstStyle/>
          <a:p>
            <a:pPr marL="0" indent="0" algn="just">
              <a:buNone/>
            </a:pPr>
            <a:r>
              <a:rPr lang="en-US" spc="-70" dirty="0" smtClean="0">
                <a:cs typeface="Calibri"/>
              </a:rPr>
              <a:t>	</a:t>
            </a:r>
          </a:p>
          <a:p>
            <a:pPr marL="0" indent="0" algn="just">
              <a:buNone/>
            </a:pPr>
            <a:r>
              <a:rPr lang="en-US" spc="-70" dirty="0">
                <a:latin typeface="Times New Roman" panose="02020603050405020304" pitchFamily="18" charset="0"/>
                <a:cs typeface="Calibri"/>
              </a:rPr>
              <a:t>	</a:t>
            </a:r>
            <a:r>
              <a:rPr lang="en-US" dirty="0"/>
              <a:t>You are interested in determining if the average weight change in a year for college freshman is greater than zero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Guessed a large effect size (0.8), and used one-tailed test </a:t>
            </a:r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407136"/>
            <a:ext cx="86296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276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TWO-SAMPLE T TEST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It is generally assumed that the variance is the same in the two groups, that is, using the Welch procedure is not considered.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 sample-size calculations, one usually assumes that the group sizes are the same, since that gives the optimal power for a given total number of observations.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645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9655" y="87428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t-tests, use the following functions: </a:t>
            </a:r>
          </a:p>
          <a:p>
            <a:pPr marL="0" indent="0" algn="just">
              <a:buNone/>
            </a:pPr>
            <a:endParaRPr lang="it-IT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pwr.t.test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, d = ,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c("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two.sample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one.sample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"))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=Effect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spcBef>
                <a:spcPts val="5"/>
              </a:spcBef>
              <a:buNone/>
              <a:tabLst>
                <a:tab pos="841375" algn="l"/>
                <a:tab pos="842010" algn="l"/>
              </a:tabLst>
            </a:pPr>
            <a:r>
              <a:rPr lang="en-US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=Significant</a:t>
            </a:r>
            <a:r>
              <a:rPr lang="en-US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=Power</a:t>
            </a:r>
            <a:r>
              <a:rPr lang="en-US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 algn="just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=Type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06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566928"/>
            <a:ext cx="10515600" cy="5610035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is the sample size, d is the effect size, and type indicates a two-sample t-test, one-sample t-test or paired t-test. If you have unequal sample sizes, use </a:t>
            </a:r>
          </a:p>
          <a:p>
            <a:pPr marL="0" indent="0" algn="just">
              <a:buNone/>
            </a:pP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pwr.t2n.test(n1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, n2= , d = , sig.level =, power = )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n1 and n2 are the sample sizes.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1586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84381" y="863877"/>
            <a:ext cx="10515600" cy="574719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t-tests, the effect size is assessed as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4490" indent="0">
              <a:lnSpc>
                <a:spcPct val="100000"/>
              </a:lnSpc>
              <a:buNone/>
              <a:tabLst>
                <a:tab pos="651510" algn="l"/>
                <a:tab pos="652145" algn="l"/>
              </a:tabLst>
            </a:pPr>
            <a:endParaRPr lang="en-GB" sz="2000" spc="-2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4490" indent="0">
              <a:lnSpc>
                <a:spcPct val="100000"/>
              </a:lnSpc>
              <a:buNone/>
              <a:tabLst>
                <a:tab pos="651510" algn="l"/>
                <a:tab pos="652145" algn="l"/>
              </a:tabLst>
            </a:pPr>
            <a:r>
              <a:rPr lang="en-GB" sz="2200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Cohen’s</a:t>
            </a:r>
            <a:r>
              <a:rPr lang="en-GB" sz="22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GB" sz="22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2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endParaRPr lang="en-GB" sz="2200" baseline="-208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1690" lvl="1" indent="0">
              <a:lnSpc>
                <a:spcPct val="100000"/>
              </a:lnSpc>
              <a:buNone/>
              <a:tabLst>
                <a:tab pos="1108710" algn="l"/>
                <a:tab pos="1109345" algn="l"/>
              </a:tabLst>
            </a:pP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GB" sz="2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821690" lvl="1" indent="0">
              <a:lnSpc>
                <a:spcPct val="100000"/>
              </a:lnSpc>
              <a:buNone/>
              <a:tabLst>
                <a:tab pos="1108710" algn="l"/>
                <a:tab pos="1109345" algn="l"/>
              </a:tabLst>
            </a:pP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GB" sz="22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821690" lvl="1" indent="0">
              <a:lnSpc>
                <a:spcPct val="100000"/>
              </a:lnSpc>
              <a:buNone/>
              <a:tabLst>
                <a:tab pos="1108710" algn="l"/>
                <a:tab pos="1109345" algn="l"/>
              </a:tabLst>
            </a:pPr>
            <a:r>
              <a:rPr lang="en-GB" sz="22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2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sz="2200" spc="195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=Pooled</a:t>
            </a:r>
            <a:r>
              <a:rPr lang="en-GB" sz="2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r>
              <a:rPr lang="en-GB"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deviation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4490" indent="0">
              <a:lnSpc>
                <a:spcPct val="100000"/>
              </a:lnSpc>
              <a:buNone/>
              <a:tabLst>
                <a:tab pos="651510" algn="l"/>
                <a:tab pos="652145" algn="l"/>
              </a:tabLst>
            </a:pPr>
            <a:r>
              <a:rPr lang="en-GB" sz="22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2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=√((SD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200" spc="-7" baseline="25462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2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200" spc="-7" baseline="25462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)/2</a:t>
            </a:r>
            <a:r>
              <a:rPr lang="en-GB" sz="22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suggests that d values of 0.2, 0.5, and 0.8 represent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effect sizes respectively.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870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98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 :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Calculate</a:t>
            </a:r>
            <a:r>
              <a:rPr lang="en-US" spc="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α=0.05,</a:t>
            </a:r>
            <a:r>
              <a:rPr lang="en-US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power=0.80):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079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918" y="1239043"/>
            <a:ext cx="10126573" cy="255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42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is an important aspect of experimental design. It allows us to determine the sample size required to detect an effect of a given size with a given degree of confidence.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Conversely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allows us to determine the probability of detecting an effect of a given size with a given level of confidence, under sample size constraints. If the probability is unacceptably low, we would be wise to alter or abandon the experiment.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8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37309"/>
            <a:ext cx="10515600" cy="5539654"/>
          </a:xfrm>
        </p:spPr>
        <p:txBody>
          <a:bodyPr/>
          <a:lstStyle/>
          <a:p>
            <a:pPr marL="0" indent="0" algn="just">
              <a:buNone/>
            </a:pPr>
            <a:r>
              <a:rPr lang="en-US" spc="-70" dirty="0" smtClean="0">
                <a:cs typeface="Calibri"/>
              </a:rPr>
              <a:t>	</a:t>
            </a:r>
            <a:r>
              <a:rPr lang="en-US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caloric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women.	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caloric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2350.2</a:t>
            </a:r>
            <a:r>
              <a:rPr lang="en-US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(SD=258),</a:t>
            </a:r>
            <a:r>
              <a:rPr lang="en-US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1872.4</a:t>
            </a:r>
            <a:r>
              <a:rPr lang="en-US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(SD=420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0">
              <a:lnSpc>
                <a:spcPct val="100000"/>
              </a:lnSpc>
              <a:spcBef>
                <a:spcPts val="310"/>
              </a:spcBef>
              <a:buNone/>
              <a:tabLst>
                <a:tab pos="761365" algn="l"/>
                <a:tab pos="762000" algn="l"/>
              </a:tabLst>
            </a:pPr>
            <a:r>
              <a:rPr lang="en-GB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GB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GB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(Mean</a:t>
            </a:r>
            <a:r>
              <a:rPr lang="en-GB" b="1"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-Mean</a:t>
            </a:r>
            <a:r>
              <a:rPr lang="en-GB" b="1"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GB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b="1" baseline="-211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b="1" spc="30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=(2350.2-1872.4)/</a:t>
            </a:r>
            <a:r>
              <a:rPr lang="en-GB" b="1"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√((258</a:t>
            </a:r>
            <a:r>
              <a:rPr lang="en-GB" b="1" spc="-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420</a:t>
            </a:r>
            <a:r>
              <a:rPr lang="en-GB" b="1" spc="-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)/2)</a:t>
            </a:r>
            <a:r>
              <a:rPr lang="en-GB" b="1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b="1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477.8/348.54</a:t>
            </a:r>
            <a:r>
              <a:rPr lang="en-GB" b="1" spc="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1.37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361" y="3628808"/>
            <a:ext cx="7887278" cy="2629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28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1273"/>
            <a:ext cx="10515600" cy="53456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en-US" spc="-70" dirty="0" smtClean="0">
                <a:cs typeface="Calibri"/>
              </a:rPr>
              <a:t> 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women.	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collected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trial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(grams/deciliter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spc="-10" dirty="0">
              <a:cs typeface="Calibri"/>
            </a:endParaRPr>
          </a:p>
          <a:p>
            <a:pPr marL="0" indent="0">
              <a:buNone/>
            </a:pPr>
            <a:endParaRPr lang="en-US" spc="-10" dirty="0" smtClean="0">
              <a:cs typeface="Calibri"/>
            </a:endParaRPr>
          </a:p>
          <a:p>
            <a:pPr marL="533400" lvl="1" indent="0">
              <a:lnSpc>
                <a:spcPct val="100000"/>
              </a:lnSpc>
              <a:spcBef>
                <a:spcPts val="5"/>
              </a:spcBef>
              <a:buNone/>
              <a:tabLst>
                <a:tab pos="761365" algn="l"/>
                <a:tab pos="762000" algn="l"/>
              </a:tabLst>
            </a:pPr>
            <a:r>
              <a:rPr lang="en-GB" sz="2000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GB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GB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(Mean</a:t>
            </a:r>
            <a:r>
              <a:rPr lang="en-GB" sz="2000" b="1"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-Mean</a:t>
            </a:r>
            <a:r>
              <a:rPr lang="en-GB" sz="2000" b="1" spc="-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000" b="1" baseline="-2116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sz="2000" b="1" spc="37" baseline="-2116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=(4.59-4.98)/</a:t>
            </a:r>
            <a:r>
              <a:rPr lang="en-GB" sz="20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√((2.58</a:t>
            </a:r>
            <a:r>
              <a:rPr lang="en-GB" sz="2000" b="1" spc="-7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b="1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2.88</a:t>
            </a:r>
            <a:r>
              <a:rPr lang="en-GB" sz="2000" b="1" spc="-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)/2)</a:t>
            </a:r>
            <a:r>
              <a:rPr lang="en-GB" sz="2000" b="1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-0.14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cs typeface="Calibri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719" y="2219742"/>
            <a:ext cx="8498561" cy="7559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509" y="3696105"/>
            <a:ext cx="7752051" cy="215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92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439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en-GB" b="1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T-TEST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2110"/>
            <a:ext cx="10515600" cy="52348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This</a:t>
            </a:r>
            <a:r>
              <a:rPr lang="en-US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another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group,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dependent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independent)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normally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distributed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variable.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Pairing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leaves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branch,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siblings,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3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trial,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8759" indent="0">
              <a:lnSpc>
                <a:spcPct val="100000"/>
              </a:lnSpc>
              <a:buNone/>
            </a:pPr>
            <a:r>
              <a:rPr lang="en-GB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en-GB" sz="20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GB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indent="0">
              <a:lnSpc>
                <a:spcPct val="100000"/>
              </a:lnSpc>
              <a:spcBef>
                <a:spcPts val="5"/>
              </a:spcBef>
              <a:buNone/>
              <a:tabLst>
                <a:tab pos="753745" algn="l"/>
                <a:tab pos="754380" algn="l"/>
              </a:tabLst>
            </a:pPr>
            <a:r>
              <a:rPr lang="en-GB" sz="20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Cohen’s</a:t>
            </a:r>
            <a:r>
              <a:rPr lang="en-GB"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GB"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0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endParaRPr lang="en-GB" sz="2000" baseline="-208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3925" lvl="1" indent="0">
              <a:lnSpc>
                <a:spcPct val="100000"/>
              </a:lnSpc>
              <a:buNone/>
              <a:tabLst>
                <a:tab pos="1210945" algn="l"/>
                <a:tab pos="1211580" algn="l"/>
              </a:tabLst>
            </a:pP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GB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923925" lvl="1" indent="0">
              <a:lnSpc>
                <a:spcPct val="100000"/>
              </a:lnSpc>
              <a:buNone/>
              <a:tabLst>
                <a:tab pos="1210945" algn="l"/>
                <a:tab pos="1211580" algn="l"/>
              </a:tabLst>
            </a:pP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=Mean</a:t>
            </a:r>
            <a:r>
              <a:rPr lang="en-GB" sz="20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marL="923925" lvl="1" indent="0">
              <a:lnSpc>
                <a:spcPct val="100000"/>
              </a:lnSpc>
              <a:buNone/>
              <a:tabLst>
                <a:tab pos="1210945" algn="l"/>
                <a:tab pos="1211580" algn="l"/>
              </a:tabLst>
            </a:pPr>
            <a:r>
              <a:rPr lang="en-GB"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0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sz="2000" spc="18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=Pooled</a:t>
            </a:r>
            <a:r>
              <a:rPr lang="en-GB"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r>
              <a:rPr lang="en-GB" sz="20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deviation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6725" indent="0">
              <a:lnSpc>
                <a:spcPct val="100000"/>
              </a:lnSpc>
              <a:buNone/>
              <a:tabLst>
                <a:tab pos="753745" algn="l"/>
                <a:tab pos="754380" algn="l"/>
              </a:tabLst>
            </a:pPr>
            <a:r>
              <a:rPr lang="en-GB"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000" spc="-7" baseline="-2083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=√((SD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000" spc="-7" baseline="25462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GB" sz="2000" spc="-7" baseline="-20833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7" baseline="25462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)/2</a:t>
            </a:r>
            <a:r>
              <a:rPr lang="en-GB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53745" indent="-287020">
              <a:lnSpc>
                <a:spcPct val="100000"/>
              </a:lnSpc>
              <a:buFont typeface="Arial"/>
              <a:buChar char="•"/>
              <a:tabLst>
                <a:tab pos="753745" algn="l"/>
                <a:tab pos="754380" algn="l"/>
              </a:tabLst>
            </a:pPr>
            <a:endParaRPr lang="en-US" sz="1800" spc="-5" dirty="0">
              <a:cs typeface="Calibri"/>
            </a:endParaRPr>
          </a:p>
          <a:p>
            <a:pPr marL="548005" indent="0">
              <a:lnSpc>
                <a:spcPct val="100000"/>
              </a:lnSpc>
              <a:buNone/>
              <a:tabLst>
                <a:tab pos="835025" algn="l"/>
                <a:tab pos="835660" algn="l"/>
              </a:tabLst>
            </a:pP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t-tests;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0.2=small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0.5=medium,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0.8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30785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spc="-15" dirty="0" smtClean="0">
                <a:cs typeface="Calibri"/>
              </a:rPr>
              <a:t>	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en-US" spc="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α=0.05,</a:t>
            </a:r>
            <a:r>
              <a:rPr lang="en-US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power=0.80):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52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5709"/>
            <a:ext cx="10515600" cy="5641254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92500"/>
            <a:ext cx="10540011" cy="286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607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0218"/>
            <a:ext cx="10515600" cy="57797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doctor’s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visit.	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pc="-6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533400" lvl="1" indent="0">
              <a:lnSpc>
                <a:spcPct val="100000"/>
              </a:lnSpc>
              <a:buNone/>
              <a:tabLst>
                <a:tab pos="761365" algn="l"/>
                <a:tab pos="762000" algn="l"/>
              </a:tabLst>
            </a:pPr>
            <a:endParaRPr lang="en-US" sz="1500" spc="-20" dirty="0" smtClean="0">
              <a:cs typeface="Calibri"/>
            </a:endParaRPr>
          </a:p>
          <a:p>
            <a:pPr marL="533400" lvl="1" indent="0">
              <a:lnSpc>
                <a:spcPct val="100000"/>
              </a:lnSpc>
              <a:buNone/>
              <a:tabLst>
                <a:tab pos="761365" algn="l"/>
                <a:tab pos="762000" algn="l"/>
              </a:tabLst>
            </a:pPr>
            <a:r>
              <a:rPr lang="en-US" sz="2000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z="2000" b="1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(Mean</a:t>
            </a:r>
            <a:r>
              <a:rPr lang="en-US" sz="2000" b="1" spc="-7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H1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-Mean</a:t>
            </a:r>
            <a:r>
              <a:rPr lang="en-US" sz="2000" b="1" spc="-7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H0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</a:t>
            </a:r>
            <a:r>
              <a:rPr lang="en-US" sz="20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SD</a:t>
            </a:r>
            <a:r>
              <a:rPr lang="en-US" sz="2000" b="1" spc="-7" baseline="-19444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pooled</a:t>
            </a:r>
            <a:r>
              <a:rPr lang="en-US" sz="2000" b="1" spc="7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=(98.1-85.4)/</a:t>
            </a:r>
            <a:r>
              <a:rPr lang="en-US" sz="20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√((26.8</a:t>
            </a:r>
            <a:r>
              <a:rPr lang="en-US" sz="2000" b="1" spc="-7" baseline="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000" b="1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27.2</a:t>
            </a:r>
            <a:r>
              <a:rPr lang="en-US" sz="2000" b="1" spc="-7" baseline="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)/2)</a:t>
            </a:r>
            <a:r>
              <a:rPr lang="en-US" sz="20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=12.7/27</a:t>
            </a:r>
            <a:r>
              <a:rPr lang="en-US" sz="2000" b="1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0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0.47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951" y="1991586"/>
            <a:ext cx="8547333" cy="6889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812" y="3573390"/>
            <a:ext cx="8334375" cy="301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94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3273"/>
            <a:ext cx="10515600" cy="585369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en-US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surgery</a:t>
            </a:r>
            <a:r>
              <a:rPr lang="en-US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pc="-6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surgery.	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trial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0.73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(SD=2.9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0" algn="just">
              <a:lnSpc>
                <a:spcPct val="100000"/>
              </a:lnSpc>
              <a:spcBef>
                <a:spcPts val="310"/>
              </a:spcBef>
              <a:buNone/>
              <a:tabLst>
                <a:tab pos="761365" algn="l"/>
                <a:tab pos="762000" algn="l"/>
              </a:tabLst>
            </a:pPr>
            <a:r>
              <a:rPr lang="en-US" sz="2800" b="1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b="1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</a:t>
            </a:r>
            <a:r>
              <a:rPr lang="en-US" sz="2800" b="1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(Mea</a:t>
            </a:r>
            <a:r>
              <a:rPr lang="en-US" sz="28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spc="-7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spc="-15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sz="28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spc="-7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spc="-15" baseline="-19444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=(</a:t>
            </a:r>
            <a:r>
              <a:rPr lang="en-US" sz="28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73)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b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.9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6900" y="2162895"/>
            <a:ext cx="84582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232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2402"/>
          </a:xfrm>
        </p:spPr>
        <p:txBody>
          <a:bodyPr>
            <a:noAutofit/>
          </a:bodyPr>
          <a:lstStyle/>
          <a:p>
            <a:pPr algn="ctr"/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OF VARYANS (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ANOVA)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one-way analysis of variance use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pwr.anova.test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 = , n = , f = ,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,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) </a:t>
            </a:r>
            <a:endParaRPr lang="it-IT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is the number of groups and n is the common sample size in each group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sz="33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3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=Number</a:t>
            </a:r>
            <a:r>
              <a:rPr lang="en-US" sz="33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3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US" sz="33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roups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sz="3300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3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=Effect </a:t>
            </a:r>
            <a:r>
              <a:rPr lang="en-US" sz="33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3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ize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>
              <a:lnSpc>
                <a:spcPct val="100000"/>
              </a:lnSpc>
              <a:spcBef>
                <a:spcPts val="5"/>
              </a:spcBef>
              <a:buNone/>
              <a:tabLst>
                <a:tab pos="841375" algn="l"/>
                <a:tab pos="842010" algn="l"/>
              </a:tabLst>
            </a:pPr>
            <a:r>
              <a:rPr lang="en-US" sz="3300" b="1"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en-US" sz="33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=Significant</a:t>
            </a:r>
            <a:r>
              <a:rPr lang="en-US" sz="3300"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3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4355" indent="0">
              <a:lnSpc>
                <a:spcPct val="100000"/>
              </a:lnSpc>
              <a:buNone/>
              <a:tabLst>
                <a:tab pos="841375" algn="l"/>
                <a:tab pos="842010" algn="l"/>
              </a:tabLst>
            </a:pPr>
            <a:r>
              <a:rPr lang="en-US" sz="3300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sz="33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=Power</a:t>
            </a:r>
            <a:r>
              <a:rPr lang="en-US" sz="3300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3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4701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30936"/>
            <a:ext cx="10515600" cy="5546027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one-way ANOVA effect size is measured by 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28671"/>
            <a:ext cx="5873496" cy="251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47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/>
          <a:lstStyle/>
          <a:p>
            <a:pPr marL="0" indent="0" algn="just">
              <a:lnSpc>
                <a:spcPts val="2275"/>
              </a:lnSpc>
              <a:buNone/>
            </a:pPr>
            <a:endParaRPr lang="en-US" spc="-1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ts val="2275"/>
              </a:lnSpc>
              <a:buNone/>
            </a:pP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size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following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α=0.05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power=0.80):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95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66344"/>
            <a:ext cx="10515600" cy="57106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quantities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have an intimate relationship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it-IT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Level = P(Type I Error) = Probability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= 1 - P(Type II Error) = Probability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three, we can determine the fourth.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3573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527"/>
            <a:ext cx="10515600" cy="5687436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3906" y="1413885"/>
            <a:ext cx="8425838" cy="3084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179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7927"/>
            <a:ext cx="10515600" cy="5789036"/>
          </a:xfrm>
        </p:spPr>
        <p:txBody>
          <a:bodyPr/>
          <a:lstStyle/>
          <a:p>
            <a:pPr marL="90805" marR="407034" indent="0" algn="just">
              <a:lnSpc>
                <a:spcPts val="2160"/>
              </a:lnSpc>
              <a:spcBef>
                <a:spcPts val="1005"/>
              </a:spcBef>
              <a:buNone/>
              <a:tabLst>
                <a:tab pos="433070" algn="l"/>
                <a:tab pos="434340" algn="l"/>
              </a:tabLst>
            </a:pPr>
            <a:r>
              <a:rPr lang="en-US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pc="-4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 blood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regimes.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Guessed</a:t>
            </a:r>
            <a:r>
              <a:rPr lang="en-US" sz="2800" spc="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</a:t>
            </a:r>
            <a:r>
              <a:rPr lang="en-US"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0.25)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800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 smtClean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 smtClean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 smtClean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 smtClean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 smtClean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spc="-15" dirty="0">
              <a:cs typeface="Calibri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2800" spc="-1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28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7370" lvl="1" indent="0">
              <a:lnSpc>
                <a:spcPct val="100000"/>
              </a:lnSpc>
              <a:spcBef>
                <a:spcPts val="300"/>
              </a:spcBef>
              <a:buNone/>
              <a:tabLst>
                <a:tab pos="775970" algn="l"/>
                <a:tab pos="777240" algn="l"/>
              </a:tabLst>
            </a:pPr>
            <a:r>
              <a:rPr lang="en-US" sz="28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39.15</a:t>
            </a:r>
            <a:r>
              <a:rPr lang="en-US"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-&gt;</a:t>
            </a:r>
            <a:r>
              <a:rPr lang="en-US"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samples</a:t>
            </a:r>
            <a:r>
              <a:rPr lang="en-US" sz="2800" b="1" spc="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en-US" sz="2800" b="1" spc="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</a:t>
            </a:r>
            <a:r>
              <a:rPr lang="en-US" sz="2800" b="1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6605" lvl="1" indent="-22923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775970" algn="l"/>
                <a:tab pos="777240" algn="l"/>
              </a:tabLst>
            </a:pPr>
            <a:endParaRPr lang="en-US" sz="1600" dirty="0">
              <a:cs typeface="Calibri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055" y="1863374"/>
            <a:ext cx="7695045" cy="283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882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COMPARISONS OF PROPORTIONS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you wish to compare the morbidity between two populations and have to decide the number of persons to sample from each population. That is, you plan to perform a comparison of two binomial distributions as described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prop.test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chisq.test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93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612648"/>
            <a:ext cx="10515600" cy="5564315"/>
          </a:xfrm>
        </p:spPr>
        <p:txBody>
          <a:bodyPr/>
          <a:lstStyle/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two proportions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</a:p>
          <a:p>
            <a:pPr marL="0" indent="0" algn="just">
              <a:buNone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pwr.2p.test(h 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, n = ,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sig.level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=, </a:t>
            </a:r>
            <a:r>
              <a:rPr lang="it-IT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07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68680"/>
            <a:ext cx="10515600" cy="53082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is the effect size and n is the common sample size in each group.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637" y="3181402"/>
            <a:ext cx="3770376" cy="947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76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Calculate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α=0.05,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power=0.80):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71463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1055"/>
            <a:ext cx="10515600" cy="570590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7164" y="1188027"/>
            <a:ext cx="9448800" cy="311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314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/>
          <a:lstStyle/>
          <a:p>
            <a:pPr marL="0" indent="0" algn="just">
              <a:buNone/>
            </a:pP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interested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proportion (P1)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stats </a:t>
            </a:r>
            <a:r>
              <a:rPr lang="en-US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taught by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u="heavy" spc="-2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u="heavy" spc="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(P2)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passing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taught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biology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teachers.	</a:t>
            </a:r>
            <a:r>
              <a:rPr lang="en-US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collected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passed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tests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pc="-10" dirty="0">
              <a:cs typeface="Calibri"/>
            </a:endParaRPr>
          </a:p>
          <a:p>
            <a:pPr marL="0" indent="0">
              <a:buNone/>
            </a:pPr>
            <a:endParaRPr lang="en-US" spc="-10" dirty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4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n-GB" sz="2000" dirty="0">
                <a:cs typeface="Calibri"/>
              </a:rPr>
              <a:t>P1=7/10=0.70,</a:t>
            </a:r>
            <a:r>
              <a:rPr lang="en-GB" sz="2000" spc="-80" dirty="0">
                <a:cs typeface="Calibri"/>
              </a:rPr>
              <a:t> </a:t>
            </a:r>
            <a:r>
              <a:rPr lang="en-GB" sz="2000" dirty="0">
                <a:cs typeface="Calibri"/>
              </a:rPr>
              <a:t>P2=6/10=0.60</a:t>
            </a: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n-GB" sz="2000" dirty="0">
                <a:cs typeface="Calibri"/>
              </a:rPr>
              <a:t>h=</a:t>
            </a:r>
            <a:r>
              <a:rPr lang="en-GB" sz="2000" spc="25" dirty="0">
                <a:cs typeface="Calibri"/>
              </a:rPr>
              <a:t> </a:t>
            </a:r>
            <a:r>
              <a:rPr lang="en-GB" sz="2000" spc="-5" dirty="0">
                <a:cs typeface="Calibri"/>
              </a:rPr>
              <a:t>2*</a:t>
            </a:r>
            <a:r>
              <a:rPr lang="en-GB" sz="2000" spc="-5" dirty="0" err="1">
                <a:cs typeface="Calibri"/>
              </a:rPr>
              <a:t>asin</a:t>
            </a:r>
            <a:r>
              <a:rPr lang="en-GB" sz="2000" spc="-5" dirty="0">
                <a:cs typeface="Calibri"/>
              </a:rPr>
              <a:t>(</a:t>
            </a:r>
            <a:r>
              <a:rPr lang="en-GB" sz="2000" spc="-5" dirty="0" err="1">
                <a:cs typeface="Calibri"/>
              </a:rPr>
              <a:t>sqrt</a:t>
            </a:r>
            <a:r>
              <a:rPr lang="en-GB" sz="2000" spc="-5" dirty="0">
                <a:cs typeface="Calibri"/>
              </a:rPr>
              <a:t>(0.60))-2*</a:t>
            </a:r>
            <a:r>
              <a:rPr lang="en-GB" sz="2000" spc="-5" dirty="0" err="1">
                <a:cs typeface="Calibri"/>
              </a:rPr>
              <a:t>asin</a:t>
            </a:r>
            <a:r>
              <a:rPr lang="en-GB" sz="2000" spc="-5" dirty="0">
                <a:cs typeface="Calibri"/>
              </a:rPr>
              <a:t>(</a:t>
            </a:r>
            <a:r>
              <a:rPr lang="en-GB" sz="2000" spc="-5" dirty="0" err="1">
                <a:cs typeface="Calibri"/>
              </a:rPr>
              <a:t>sqrt</a:t>
            </a:r>
            <a:r>
              <a:rPr lang="en-GB" sz="2000" spc="-5" dirty="0">
                <a:cs typeface="Calibri"/>
              </a:rPr>
              <a:t>(0.70))=-0.21</a:t>
            </a:r>
            <a:endParaRPr lang="en-GB" sz="2000" dirty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GB" sz="2000" dirty="0" smtClean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GB" sz="2000" dirty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 smtClean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 smtClean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GB" sz="2000" dirty="0" smtClean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it-IT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394" y="2429991"/>
            <a:ext cx="8553429" cy="6889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024313"/>
            <a:ext cx="9410700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49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255"/>
            <a:ext cx="10515600" cy="6010708"/>
          </a:xfrm>
        </p:spPr>
        <p:txBody>
          <a:bodyPr/>
          <a:lstStyle/>
          <a:p>
            <a:pPr marL="12700" marR="67310" indent="0" algn="just">
              <a:lnSpc>
                <a:spcPct val="80100"/>
              </a:lnSpc>
              <a:spcBef>
                <a:spcPts val="1480"/>
              </a:spcBef>
              <a:buNone/>
              <a:tabLst>
                <a:tab pos="469900" algn="l"/>
              </a:tabLst>
            </a:pPr>
            <a:r>
              <a:rPr lang="en-US" spc="-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You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interested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proportion (P1)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 students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YES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was </a:t>
            </a:r>
            <a:r>
              <a:rPr lang="en-US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 (P2)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</a:t>
            </a:r>
            <a:r>
              <a:rPr lang="en-US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YES.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males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0.75.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algn="just">
              <a:lnSpc>
                <a:spcPct val="100000"/>
              </a:lnSpc>
              <a:spcBef>
                <a:spcPts val="3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Guess</a:t>
            </a:r>
            <a:r>
              <a:rPr lang="en-US"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en-US"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proportion</a:t>
            </a:r>
            <a:r>
              <a:rPr lang="en-US"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(P1)</a:t>
            </a:r>
            <a:r>
              <a:rPr lang="en-US"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=0.85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 algn="just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h=</a:t>
            </a:r>
            <a:r>
              <a:rPr lang="en-US"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2*</a:t>
            </a:r>
            <a:r>
              <a:rPr lang="en-US" sz="28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asin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(0.85))-2*</a:t>
            </a:r>
            <a:r>
              <a:rPr lang="en-US" sz="28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asin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sqrt</a:t>
            </a:r>
            <a:r>
              <a:rPr lang="en-US"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(0.75))=0.25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8500"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 smtClean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 smtClean="0">
              <a:cs typeface="Calibri"/>
            </a:endParaRPr>
          </a:p>
          <a:p>
            <a:pPr marL="698500"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362" y="2839100"/>
            <a:ext cx="9439275" cy="300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196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CHI-SQUARED</a:t>
            </a:r>
            <a:r>
              <a:rPr lang="en-GB" b="1" spc="-1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TEST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pPr marL="0" indent="0" algn="just" fontAlgn="t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Extension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proportions test, which asks if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of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values are any different from a table of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 ones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Also called Goodness-of-fit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test.</a:t>
            </a:r>
          </a:p>
          <a:p>
            <a:pPr marL="0" indent="0" algn="just" fontAlgn="t">
              <a:buNone/>
            </a:pPr>
            <a:endParaRPr lang="en-GB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t">
              <a:buNone/>
            </a:pPr>
            <a:r>
              <a:rPr lang="en-US" spc="-10" dirty="0" smtClean="0">
                <a:cs typeface="Calibri"/>
              </a:rPr>
              <a:t>For</a:t>
            </a:r>
            <a:r>
              <a:rPr lang="en-US" spc="-40" dirty="0" smtClean="0">
                <a:cs typeface="Calibri"/>
              </a:rPr>
              <a:t> </a:t>
            </a:r>
            <a:r>
              <a:rPr lang="en-US" spc="-10" dirty="0" smtClean="0">
                <a:cs typeface="Calibri"/>
              </a:rPr>
              <a:t>w-tests:</a:t>
            </a:r>
            <a:endParaRPr lang="en-US" dirty="0">
              <a:cs typeface="Calibri"/>
            </a:endParaRPr>
          </a:p>
          <a:p>
            <a:pPr marL="0" indent="0" algn="just" fontAlgn="t">
              <a:buNone/>
            </a:pPr>
            <a:r>
              <a:rPr lang="en-US" spc="-5" dirty="0" smtClean="0">
                <a:cs typeface="Calibri"/>
              </a:rPr>
              <a:t>0.1=small</a:t>
            </a:r>
            <a:r>
              <a:rPr lang="en-US" spc="-5" dirty="0">
                <a:cs typeface="Calibri"/>
              </a:rPr>
              <a:t>,</a:t>
            </a:r>
            <a:r>
              <a:rPr lang="en-US" dirty="0">
                <a:cs typeface="Calibri"/>
              </a:rPr>
              <a:t> </a:t>
            </a:r>
            <a:endParaRPr lang="en-US" dirty="0" smtClean="0">
              <a:cs typeface="Calibri"/>
            </a:endParaRPr>
          </a:p>
          <a:p>
            <a:pPr marL="0" indent="0" algn="just" fontAlgn="t">
              <a:buNone/>
            </a:pPr>
            <a:r>
              <a:rPr lang="en-US" spc="-5" dirty="0" smtClean="0">
                <a:cs typeface="Calibri"/>
              </a:rPr>
              <a:t>0.3=medium</a:t>
            </a:r>
            <a:r>
              <a:rPr lang="en-US" spc="-5" dirty="0">
                <a:cs typeface="Calibri"/>
              </a:rPr>
              <a:t>,</a:t>
            </a:r>
            <a:r>
              <a:rPr lang="en-US" spc="10" dirty="0">
                <a:cs typeface="Calibri"/>
              </a:rPr>
              <a:t> </a:t>
            </a:r>
            <a:r>
              <a:rPr lang="en-US" dirty="0">
                <a:cs typeface="Calibri"/>
              </a:rPr>
              <a:t>and</a:t>
            </a:r>
            <a:r>
              <a:rPr lang="en-US" spc="20" dirty="0">
                <a:cs typeface="Calibri"/>
              </a:rPr>
              <a:t> </a:t>
            </a:r>
            <a:r>
              <a:rPr lang="en-US" dirty="0">
                <a:cs typeface="Calibri"/>
              </a:rPr>
              <a:t>0.5</a:t>
            </a:r>
            <a:r>
              <a:rPr lang="en-US" spc="5" dirty="0">
                <a:cs typeface="Calibri"/>
              </a:rPr>
              <a:t> </a:t>
            </a:r>
            <a:r>
              <a:rPr lang="en-US" spc="-10" dirty="0">
                <a:cs typeface="Calibri"/>
              </a:rPr>
              <a:t>large</a:t>
            </a:r>
            <a:r>
              <a:rPr lang="en-US" spc="10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effect</a:t>
            </a:r>
            <a:r>
              <a:rPr lang="en-US" spc="5" dirty="0">
                <a:cs typeface="Calibri"/>
              </a:rPr>
              <a:t> </a:t>
            </a:r>
            <a:r>
              <a:rPr lang="en-US" spc="-15" dirty="0">
                <a:cs typeface="Calibri"/>
              </a:rPr>
              <a:t>sizes</a:t>
            </a:r>
            <a:endParaRPr lang="en-US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514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2548"/>
          </a:xfrm>
        </p:spPr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455"/>
            <a:ext cx="10515600" cy="47915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In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is: 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animals/subjects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I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</a:t>
            </a:r>
            <a:r>
              <a:rPr lang="en-US" b="1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experiment?</a:t>
            </a:r>
          </a:p>
          <a:p>
            <a:pPr marL="12700" marR="197485" indent="0" algn="just">
              <a:lnSpc>
                <a:spcPts val="2590"/>
              </a:lnSpc>
              <a:spcBef>
                <a:spcPts val="1035"/>
              </a:spcBef>
              <a:buNone/>
              <a:tabLst>
                <a:tab pos="241300" algn="l"/>
              </a:tabLst>
            </a:pPr>
            <a:endParaRPr lang="en-US" spc="-8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197485" indent="-457200" algn="just">
              <a:lnSpc>
                <a:spcPts val="2590"/>
              </a:lnSpc>
              <a:spcBef>
                <a:spcPts val="1035"/>
              </a:spcBef>
              <a:buFont typeface="Wingdings" panose="05000000000000000000" pitchFamily="2" charset="2"/>
              <a:buChar char="Ø"/>
              <a:tabLst>
                <a:tab pos="241300" algn="l"/>
              </a:tabLst>
            </a:pPr>
            <a:r>
              <a:rPr lang="en-US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your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en-US" spc="-8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marR="313690" indent="-457200" algn="just">
              <a:lnSpc>
                <a:spcPts val="2590"/>
              </a:lnSpc>
              <a:spcBef>
                <a:spcPts val="1015"/>
              </a:spcBef>
              <a:buFont typeface="Wingdings" panose="05000000000000000000" pitchFamily="2" charset="2"/>
              <a:buChar char="Ø"/>
              <a:tabLst>
                <a:tab pos="241300" algn="l"/>
              </a:tabLst>
            </a:pPr>
            <a:r>
              <a:rPr lang="en-US" spc="-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sample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unnecessary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wasting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animals</a:t>
            </a:r>
          </a:p>
          <a:p>
            <a:pPr marL="469900" marR="313690" indent="-457200" algn="just">
              <a:lnSpc>
                <a:spcPts val="2590"/>
              </a:lnSpc>
              <a:spcBef>
                <a:spcPts val="1015"/>
              </a:spcBef>
              <a:buFont typeface="Wingdings" panose="05000000000000000000" pitchFamily="2" charset="2"/>
              <a:buChar char="Ø"/>
              <a:tabLst>
                <a:tab pos="241300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206375" indent="0" algn="just">
              <a:spcBef>
                <a:spcPts val="1010"/>
              </a:spcBef>
              <a:buNone/>
              <a:tabLst>
                <a:tab pos="241300" algn="l"/>
              </a:tabLst>
            </a:pPr>
            <a:r>
              <a:rPr lang="en-US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reasonably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wasting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on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 many </a:t>
            </a:r>
            <a:r>
              <a:rPr lang="en-US" spc="-5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0408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EXERCISES: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spc="-10" dirty="0" smtClean="0">
                <a:cs typeface="Calibri"/>
              </a:rPr>
              <a:t>	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α=0.05,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power=0.80):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000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4945"/>
            <a:ext cx="10515600" cy="563201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169" y="983889"/>
            <a:ext cx="7432831" cy="3024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853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5709"/>
            <a:ext cx="10515600" cy="5641254"/>
          </a:xfrm>
        </p:spPr>
        <p:txBody>
          <a:bodyPr/>
          <a:lstStyle/>
          <a:p>
            <a:pPr marL="0" indent="0" algn="just">
              <a:buNone/>
            </a:pPr>
            <a:r>
              <a:rPr lang="en-US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You</a:t>
            </a:r>
            <a:r>
              <a:rPr lang="en-US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interested</a:t>
            </a:r>
            <a:r>
              <a:rPr lang="en-US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ethnic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gender.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spc="-4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0" lvl="1" indent="0">
              <a:lnSpc>
                <a:spcPct val="100000"/>
              </a:lnSpc>
              <a:spcBef>
                <a:spcPts val="310"/>
              </a:spcBef>
              <a:buNone/>
              <a:tabLst>
                <a:tab pos="735965" algn="l"/>
                <a:tab pos="736600" algn="l"/>
              </a:tabLst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l-GR" sz="2000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spc="187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Chi-squared)=</a:t>
            </a:r>
            <a:r>
              <a:rPr lang="en-GB"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∑(O-E)</a:t>
            </a:r>
            <a:r>
              <a:rPr lang="en-GB" sz="2000" spc="-7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0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(60-62.5)</a:t>
            </a:r>
            <a:r>
              <a:rPr lang="en-GB" sz="2000" spc="-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/62.5</a:t>
            </a:r>
            <a:r>
              <a:rPr lang="en-GB" sz="20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(25-23)</a:t>
            </a:r>
            <a:r>
              <a:rPr lang="en-GB" sz="2000" spc="-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/23</a:t>
            </a:r>
            <a:r>
              <a:rPr lang="en-GB"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(1-6)</a:t>
            </a:r>
            <a:r>
              <a:rPr lang="en-GB" sz="2000" spc="-7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/6</a:t>
            </a:r>
            <a:r>
              <a:rPr lang="en-GB" sz="20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14-8.5)</a:t>
            </a:r>
            <a:r>
              <a:rPr lang="en-GB" sz="2000" spc="-7" baseline="264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/8.5</a:t>
            </a:r>
            <a:r>
              <a:rPr lang="en-GB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=0.10</a:t>
            </a:r>
            <a:r>
              <a:rPr lang="en-GB" sz="2000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0.17</a:t>
            </a:r>
            <a:r>
              <a:rPr lang="en-GB"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4.17 + 3.56</a:t>
            </a:r>
            <a:r>
              <a:rPr lang="en-GB" sz="20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GB" sz="2000" spc="-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0" lvl="1" indent="0">
              <a:lnSpc>
                <a:spcPct val="100000"/>
              </a:lnSpc>
              <a:spcBef>
                <a:spcPts val="465"/>
              </a:spcBef>
              <a:buNone/>
              <a:tabLst>
                <a:tab pos="735965" algn="l"/>
                <a:tab pos="736600" algn="l"/>
              </a:tabLst>
            </a:pPr>
            <a:r>
              <a:rPr lang="en-GB" sz="2000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√(</a:t>
            </a:r>
            <a:r>
              <a:rPr lang="el-GR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l-GR" sz="2000" spc="-7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000" spc="15" baseline="264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/(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n*</a:t>
            </a:r>
            <a:r>
              <a:rPr lang="en-GB" sz="2000"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df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))=</a:t>
            </a:r>
            <a:r>
              <a:rPr lang="en-GB" sz="2000" spc="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√(8/(200*3))=</a:t>
            </a:r>
            <a:r>
              <a:rPr lang="en-GB" sz="20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0.115</a:t>
            </a:r>
          </a:p>
          <a:p>
            <a:pPr marL="736600" lvl="1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735965" algn="l"/>
                <a:tab pos="736600" algn="l"/>
              </a:tabLst>
            </a:pPr>
            <a:endParaRPr lang="en-GB" sz="1600" dirty="0">
              <a:cs typeface="Calibri"/>
            </a:endParaRP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521" y="2043885"/>
            <a:ext cx="6732958" cy="100411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03725"/>
            <a:ext cx="579120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537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pPr algn="ctr"/>
            <a:r>
              <a:rPr lang="en-GB" b="1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NON-PARAMETRIC</a:t>
            </a:r>
            <a:r>
              <a:rPr lang="en-GB" b="1" spc="-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T-TESTS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4618"/>
            <a:ext cx="10515600" cy="4902345"/>
          </a:xfrm>
        </p:spPr>
        <p:txBody>
          <a:bodyPr/>
          <a:lstStyle/>
          <a:p>
            <a:pPr marL="0" marR="283210" indent="0">
              <a:lnSpc>
                <a:spcPct val="100000"/>
              </a:lnSpc>
              <a:spcBef>
                <a:spcPts val="295"/>
              </a:spcBef>
              <a:buNone/>
            </a:pPr>
            <a:r>
              <a:rPr lang="en-US" spc="-15" dirty="0" smtClean="0">
                <a:cs typeface="Calibri"/>
              </a:rPr>
              <a:t>	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ersions</a:t>
            </a:r>
            <a:r>
              <a:rPr lang="en-US" spc="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t-tests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non-parametric </a:t>
            </a:r>
            <a:r>
              <a:rPr lang="en-US" spc="-43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3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83540" algn="l"/>
                <a:tab pos="384175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 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Wilcoxon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3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83540" algn="l"/>
                <a:tab pos="384175" algn="l"/>
              </a:tabLst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Mann-Whitney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(unpaired)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3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83540" algn="l"/>
                <a:tab pos="384175" algn="l"/>
              </a:tabLst>
            </a:pP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Paired</a:t>
            </a:r>
            <a:r>
              <a:rPr lang="en-US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Wilcoxon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(paired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53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83540" algn="l"/>
                <a:tab pos="384175" algn="l"/>
              </a:tabLst>
            </a:pPr>
            <a:endParaRPr lang="en-US" spc="-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520" indent="0">
              <a:lnSpc>
                <a:spcPct val="100000"/>
              </a:lnSpc>
              <a:spcBef>
                <a:spcPts val="1030"/>
              </a:spcBef>
              <a:buNone/>
              <a:tabLst>
                <a:tab pos="383540" algn="l"/>
                <a:tab pos="384175" algn="l"/>
              </a:tabLst>
            </a:pPr>
            <a:r>
              <a:rPr lang="en-US" spc="-10" dirty="0" smtClean="0">
                <a:cs typeface="Calibri"/>
              </a:rPr>
              <a:t>	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aren’t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packages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had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t-tests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suggested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+ 15%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approach.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3720" indent="-457200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383540" algn="l"/>
                <a:tab pos="384175" algn="l"/>
              </a:tabLs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13247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5530"/>
          </a:xfrm>
        </p:spPr>
        <p:txBody>
          <a:bodyPr/>
          <a:lstStyle/>
          <a:p>
            <a:pPr algn="ctr"/>
            <a:r>
              <a:rPr lang="en-GB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GB" b="1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  <a:r>
              <a:rPr lang="en-GB" b="1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WILCOXON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3091"/>
            <a:ext cx="10515600" cy="4883872"/>
          </a:xfrm>
        </p:spPr>
        <p:txBody>
          <a:bodyPr>
            <a:normAutofit/>
          </a:bodyPr>
          <a:lstStyle/>
          <a:p>
            <a:pPr marL="12065" indent="0">
              <a:lnSpc>
                <a:spcPct val="100000"/>
              </a:lnSpc>
              <a:buNone/>
              <a:tabLst>
                <a:tab pos="140970" algn="l"/>
              </a:tabLst>
            </a:pPr>
            <a:endParaRPr lang="en-GB" b="1" spc="-5" dirty="0" smtClean="0">
              <a:solidFill>
                <a:srgbClr val="0E1DFF"/>
              </a:solidFill>
              <a:cs typeface="Calibri"/>
            </a:endParaRPr>
          </a:p>
          <a:p>
            <a:pPr marL="12065" indent="0">
              <a:lnSpc>
                <a:spcPct val="100000"/>
              </a:lnSpc>
              <a:buNone/>
              <a:tabLst>
                <a:tab pos="140970" algn="l"/>
              </a:tabLst>
            </a:pPr>
            <a:endParaRPr lang="en-GB" b="1" spc="-5" dirty="0">
              <a:solidFill>
                <a:srgbClr val="0E1DFF"/>
              </a:solidFill>
              <a:cs typeface="Calibri"/>
            </a:endParaRPr>
          </a:p>
          <a:p>
            <a:pPr marL="12065" indent="0">
              <a:lnSpc>
                <a:spcPct val="100000"/>
              </a:lnSpc>
              <a:buNone/>
              <a:tabLst>
                <a:tab pos="140970" algn="l"/>
              </a:tabLst>
            </a:pPr>
            <a:endParaRPr lang="en-GB" b="1" spc="-5" dirty="0" smtClean="0">
              <a:solidFill>
                <a:srgbClr val="0E1DFF"/>
              </a:solidFill>
              <a:cs typeface="Calibri"/>
            </a:endParaRPr>
          </a:p>
          <a:p>
            <a:pPr marL="12065" indent="0">
              <a:lnSpc>
                <a:spcPct val="100000"/>
              </a:lnSpc>
              <a:buNone/>
              <a:tabLst>
                <a:tab pos="140970" algn="l"/>
              </a:tabLst>
            </a:pPr>
            <a:endParaRPr lang="en-GB" b="1" spc="-5" dirty="0">
              <a:solidFill>
                <a:srgbClr val="0E1DFF"/>
              </a:solidFill>
              <a:cs typeface="Calibri"/>
            </a:endParaRPr>
          </a:p>
          <a:p>
            <a:pPr marL="12065" indent="0">
              <a:lnSpc>
                <a:spcPct val="100000"/>
              </a:lnSpc>
              <a:buNone/>
              <a:tabLst>
                <a:tab pos="140970" algn="l"/>
              </a:tabLst>
            </a:pPr>
            <a:r>
              <a:rPr lang="en-GB" b="1" spc="-5" dirty="0" smtClean="0">
                <a:solidFill>
                  <a:srgbClr val="0E1DFF"/>
                </a:solidFill>
                <a:cs typeface="Calibri"/>
              </a:rPr>
              <a:t>#</a:t>
            </a:r>
            <a:r>
              <a:rPr lang="en-GB" b="1" spc="-5" dirty="0">
                <a:solidFill>
                  <a:srgbClr val="0E1DFF"/>
                </a:solidFill>
                <a:cs typeface="Calibri"/>
              </a:rPr>
              <a:t>Non-parametric</a:t>
            </a:r>
            <a:r>
              <a:rPr lang="en-GB" b="1" spc="-50" dirty="0">
                <a:solidFill>
                  <a:srgbClr val="0E1DFF"/>
                </a:solidFill>
                <a:cs typeface="Calibri"/>
              </a:rPr>
              <a:t> </a:t>
            </a:r>
            <a:r>
              <a:rPr lang="en-GB" b="1" spc="-5" dirty="0">
                <a:solidFill>
                  <a:srgbClr val="0E1DFF"/>
                </a:solidFill>
                <a:cs typeface="Calibri"/>
              </a:rPr>
              <a:t>correction</a:t>
            </a:r>
            <a:endParaRPr lang="en-GB" dirty="0"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055" y="1407680"/>
            <a:ext cx="8610600" cy="17335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055" y="4416209"/>
            <a:ext cx="244792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631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02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spc="-5" dirty="0" smtClean="0">
                <a:solidFill>
                  <a:srgbClr val="0E1DFF"/>
                </a:solidFill>
                <a:cs typeface="Calibri"/>
              </a:rPr>
              <a:t/>
            </a:r>
            <a:br>
              <a:rPr lang="en-GB" b="1" spc="-5" dirty="0" smtClean="0">
                <a:solidFill>
                  <a:srgbClr val="0E1DFF"/>
                </a:solidFill>
                <a:cs typeface="Calibri"/>
              </a:rPr>
            </a:br>
            <a:r>
              <a:rPr lang="en-GB" sz="4900" b="1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MANN-WHITNEY U TEST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8655"/>
            <a:ext cx="10515600" cy="45883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88655"/>
            <a:ext cx="8848725" cy="344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732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3311"/>
          </a:xfrm>
        </p:spPr>
        <p:txBody>
          <a:bodyPr/>
          <a:lstStyle/>
          <a:p>
            <a:pPr algn="ctr"/>
            <a:r>
              <a:rPr lang="en-GB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WILCOXON SIGN TEST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73383"/>
            <a:ext cx="8840210" cy="391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71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9635"/>
            <a:ext cx="10515600" cy="826366"/>
          </a:xfrm>
        </p:spPr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0656"/>
            <a:ext cx="10515600" cy="51169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difference is statistically significant, it does not necessarily mean that it is big, important, or helpful in decision-making. It simply means you can be confident that there is a difference. </a:t>
            </a:r>
          </a:p>
          <a:p>
            <a:pPr algn="just"/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if an observed difference is not only statistically significant but also important or meaningful, you will need to calculate its effect size.</a:t>
            </a:r>
          </a:p>
          <a:p>
            <a:pPr marL="0" indent="0" algn="just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While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levels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usually set irrespective of the data, the effect size is a property of the sample 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data. It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essentially a function of the difference between the means of the null and alternative hypotheses over the variation (standard deviation) in the data.</a:t>
            </a:r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91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5384"/>
          </a:xfrm>
        </p:spPr>
        <p:txBody>
          <a:bodyPr>
            <a:noAutofit/>
          </a:bodyPr>
          <a:lstStyle/>
          <a:p>
            <a:r>
              <a:rPr lang="en-US" b="1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b="1" spc="-2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b="1" spc="-1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  <a:r>
              <a:rPr lang="en-US" b="1" spc="-2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Effect</a:t>
            </a:r>
            <a:r>
              <a:rPr lang="en-US" b="1" spc="-15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10" dirty="0" smtClean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Size: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183"/>
            <a:ext cx="10515600" cy="5077836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preliminary/trial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variation,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en-US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information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similar studies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and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variation,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en-US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no prior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guess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size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expected,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 size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corresponds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 </a:t>
            </a:r>
            <a:r>
              <a:rPr lang="en-GB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GB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</a:p>
          <a:p>
            <a:pPr marL="514350" indent="-514350" algn="just">
              <a:buFont typeface="+mj-lt"/>
              <a:buAutoNum type="arabicPeriod"/>
            </a:pPr>
            <a:endParaRPr lang="en-US" spc="-15" dirty="0"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small,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medium,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tests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different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 size </a:t>
            </a:r>
            <a:r>
              <a:rPr lang="en-US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GB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GB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dirty="0">
              <a:cs typeface="Calibri"/>
            </a:endParaRPr>
          </a:p>
          <a:p>
            <a:pPr marL="514350" indent="-514350" algn="just">
              <a:buFont typeface="+mj-lt"/>
              <a:buAutoNum type="arabi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6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397164"/>
            <a:ext cx="10515600" cy="5779799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 fontAlgn="base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 the resulting number, most social scientists use this general guide developed by Cohen:</a:t>
            </a:r>
          </a:p>
          <a:p>
            <a:pPr marL="0" indent="0" algn="just" fontAlgn="base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&lt;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Trivial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0.1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- 0.3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0.3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- 0.5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Moderate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base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&gt;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ffect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601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8730"/>
          </a:xfrm>
        </p:spPr>
        <p:txBody>
          <a:bodyPr/>
          <a:lstStyle/>
          <a:p>
            <a:r>
              <a:rPr lang="en-US" b="1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4838"/>
            <a:ext cx="10515600" cy="489310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pc="-4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GPower</a:t>
            </a:r>
            <a:r>
              <a:rPr lang="en-US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allows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en-US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deviations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will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you,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GB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en-GB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GB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sample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enter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want to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estimate</a:t>
            </a:r>
            <a:r>
              <a:rPr lang="en-US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effect</a:t>
            </a:r>
            <a:r>
              <a:rPr lang="en-US" spc="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information,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you’ll </a:t>
            </a:r>
            <a:r>
              <a:rPr lang="en-US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en-GB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GB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yourself</a:t>
            </a:r>
            <a:r>
              <a:rPr lang="en-GB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05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ANALYSIS IN R </a:t>
            </a:r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dirty="0"/>
              <a:t>	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“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pwr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package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develped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Stéphane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Champely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impliments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 analysis as outlined by Cohen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(1988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Some of the more important functions are listed below. 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93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2097</Words>
  <Application>Microsoft Office PowerPoint</Application>
  <PresentationFormat>Widescreen</PresentationFormat>
  <Paragraphs>344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Calibri Light</vt:lpstr>
      <vt:lpstr>Times New Roman</vt:lpstr>
      <vt:lpstr>Wingdings</vt:lpstr>
      <vt:lpstr>Office Theme</vt:lpstr>
      <vt:lpstr>Medical Statistics with R</vt:lpstr>
      <vt:lpstr>PowerPoint Presentation</vt:lpstr>
      <vt:lpstr>PowerPoint Presentation</vt:lpstr>
      <vt:lpstr>Sample Size</vt:lpstr>
      <vt:lpstr>Effect Size</vt:lpstr>
      <vt:lpstr>How To Estimate Effect Size:</vt:lpstr>
      <vt:lpstr>PowerPoint Presentation</vt:lpstr>
      <vt:lpstr>Effect Size Calculation within R</vt:lpstr>
      <vt:lpstr>POWER ANALYSIS IN R </vt:lpstr>
      <vt:lpstr>PowerPoint Presentation</vt:lpstr>
      <vt:lpstr>ONE MEAN T-TEST</vt:lpstr>
      <vt:lpstr>EXERCISES:</vt:lpstr>
      <vt:lpstr>PowerPoint Presentation</vt:lpstr>
      <vt:lpstr>POWER OF TWO-SAMPLE T TEST</vt:lpstr>
      <vt:lpstr>PowerPoint Presentation</vt:lpstr>
      <vt:lpstr>PowerPoint Presentation</vt:lpstr>
      <vt:lpstr>PowerPoint Presentation</vt:lpstr>
      <vt:lpstr>EXERCISES :</vt:lpstr>
      <vt:lpstr>PowerPoint Presentation</vt:lpstr>
      <vt:lpstr>PowerPoint Presentation</vt:lpstr>
      <vt:lpstr>PowerPoint Presentation</vt:lpstr>
      <vt:lpstr>PAIRED T-TEST</vt:lpstr>
      <vt:lpstr>EXERCISES:</vt:lpstr>
      <vt:lpstr>PowerPoint Presentation</vt:lpstr>
      <vt:lpstr>PowerPoint Presentation</vt:lpstr>
      <vt:lpstr>PowerPoint Presentation</vt:lpstr>
      <vt:lpstr>ANALYSIS OF VARYANS (ANOVA)</vt:lpstr>
      <vt:lpstr>PowerPoint Presentation</vt:lpstr>
      <vt:lpstr>EXERCISES:</vt:lpstr>
      <vt:lpstr>PowerPoint Presentation</vt:lpstr>
      <vt:lpstr>PowerPoint Presentation</vt:lpstr>
      <vt:lpstr>POWER OF COMPARISONS OF PROPORTIONS</vt:lpstr>
      <vt:lpstr>PowerPoint Presentation</vt:lpstr>
      <vt:lpstr>PowerPoint Presentation</vt:lpstr>
      <vt:lpstr>EXERCISES:</vt:lpstr>
      <vt:lpstr>PowerPoint Presentation</vt:lpstr>
      <vt:lpstr>PowerPoint Presentation</vt:lpstr>
      <vt:lpstr>PowerPoint Presentation</vt:lpstr>
      <vt:lpstr>CHI-SQUARED TEST</vt:lpstr>
      <vt:lpstr>EXERCISES:</vt:lpstr>
      <vt:lpstr>PowerPoint Presentation</vt:lpstr>
      <vt:lpstr>PowerPoint Presentation</vt:lpstr>
      <vt:lpstr>NON-PARAMETRIC T-TESTS</vt:lpstr>
      <vt:lpstr>ONE MEAN WILCOXON</vt:lpstr>
      <vt:lpstr> MANN-WHITNEY U TEST </vt:lpstr>
      <vt:lpstr>WILCOXON SIGN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and the computation of sample size</dc:title>
  <dc:creator>Gulser Caliskan</dc:creator>
  <cp:lastModifiedBy>Gulser Caliskan</cp:lastModifiedBy>
  <cp:revision>244</cp:revision>
  <cp:lastPrinted>2021-05-03T12:08:44Z</cp:lastPrinted>
  <dcterms:created xsi:type="dcterms:W3CDTF">2021-03-12T10:55:42Z</dcterms:created>
  <dcterms:modified xsi:type="dcterms:W3CDTF">2021-05-03T12:32:51Z</dcterms:modified>
</cp:coreProperties>
</file>