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67" r:id="rId5"/>
    <p:sldId id="264" r:id="rId6"/>
    <p:sldId id="265" r:id="rId7"/>
    <p:sldId id="258" r:id="rId8"/>
    <p:sldId id="259" r:id="rId9"/>
    <p:sldId id="272" r:id="rId10"/>
    <p:sldId id="274" r:id="rId11"/>
    <p:sldId id="273" r:id="rId12"/>
    <p:sldId id="260" r:id="rId13"/>
    <p:sldId id="261" r:id="rId14"/>
    <p:sldId id="26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DD2C-1EF9-46F1-BDE1-F7A090803C0D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50BA8-5B1B-476A-B80A-97E3DC8421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6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089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5B456ED-D520-48B4-839C-3104C4650CB5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089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5B456ED-D520-48B4-839C-3104C4650CB5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634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099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B70A5B5-8CA5-4EC2-A3C9-4205720B945D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109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DD6D620-C6CB-443E-945A-252EE9C1076F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119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D5545E5-9CB1-4D09-8277-35B0EFA1D1B6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129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27B005A-7962-49A8-865D-43B015DE8EBE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150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229C0B3-F43E-4827-81BD-4C44690BF68B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06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56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2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62127-2C64-4A4D-8D05-6696805064C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54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F1698-FD0B-4A21-882E-19E90AAC68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803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F64B9-2775-4BCD-9738-3666FA7D45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040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4C14-B891-4E1D-AE3D-53499B141C5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661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28927-1994-478F-83E4-A4F2BDECAF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8507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F21B6-5421-47E4-BEBF-0C519695C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962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637F8-B919-4FF1-8D4C-1F3C4EBE21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3694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F57AC-67C2-42C4-9AFD-EF073265B6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05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175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8173-F906-473C-AA43-11C4A7A2BB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4229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AD813-60EE-4B77-A56F-FFCEDC3DC1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2609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09699-1BAD-491C-87D2-BAFFC40069B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358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48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55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93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7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35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18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2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A55D4-21C8-47E9-AAD3-476F751BDAB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52C4-40E4-441E-BD33-35C99908D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4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AA54317-4CC8-4FE7-A8C9-DF706EEE10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599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Altri farmaci del SNC</a:t>
            </a:r>
          </a:p>
        </p:txBody>
      </p:sp>
    </p:spTree>
    <p:extLst>
      <p:ext uri="{BB962C8B-B14F-4D97-AF65-F5344CB8AC3E}">
        <p14:creationId xmlns:p14="http://schemas.microsoft.com/office/powerpoint/2010/main" val="250216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ANTIPSYCH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0"/>
          <a:stretch>
            <a:fillRect/>
          </a:stretch>
        </p:blipFill>
        <p:spPr bwMode="auto">
          <a:xfrm>
            <a:off x="2057400" y="1371600"/>
            <a:ext cx="30480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ANTIPSYCH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7" b="55319"/>
          <a:stretch>
            <a:fillRect/>
          </a:stretch>
        </p:blipFill>
        <p:spPr bwMode="auto">
          <a:xfrm>
            <a:off x="0" y="4090988"/>
            <a:ext cx="3048000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ANTIPSYCH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4" b="24467"/>
          <a:stretch>
            <a:fillRect/>
          </a:stretch>
        </p:blipFill>
        <p:spPr bwMode="auto">
          <a:xfrm>
            <a:off x="5105400" y="2209800"/>
            <a:ext cx="304800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ANTIPSYCH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96"/>
          <a:stretch>
            <a:fillRect/>
          </a:stretch>
        </p:blipFill>
        <p:spPr bwMode="auto">
          <a:xfrm>
            <a:off x="3352800" y="4090988"/>
            <a:ext cx="3048000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971600" y="85279"/>
            <a:ext cx="69951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solidFill>
                  <a:srgbClr val="FF0000"/>
                </a:solidFill>
              </a:rPr>
              <a:t>EFFETTI ANTIEMETICI DEI NEUROLETTICI </a:t>
            </a:r>
          </a:p>
        </p:txBody>
      </p:sp>
    </p:spTree>
    <p:extLst>
      <p:ext uri="{BB962C8B-B14F-4D97-AF65-F5344CB8AC3E}">
        <p14:creationId xmlns:p14="http://schemas.microsoft.com/office/powerpoint/2010/main" val="33483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01686" y="49468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sp>
        <p:nvSpPr>
          <p:cNvPr id="64523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15</a:t>
            </a:r>
          </a:p>
        </p:txBody>
      </p:sp>
      <p:pic>
        <p:nvPicPr>
          <p:cNvPr id="64524" name="Picture 2" descr="D:\15\Tab 15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03" y="644591"/>
            <a:ext cx="5426189" cy="615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3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sp>
        <p:nvSpPr>
          <p:cNvPr id="65547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15</a:t>
            </a:r>
          </a:p>
        </p:txBody>
      </p:sp>
      <p:pic>
        <p:nvPicPr>
          <p:cNvPr id="65548" name="Picture 3" descr="D:\15\15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46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3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sp>
        <p:nvSpPr>
          <p:cNvPr id="67595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15</a:t>
            </a:r>
          </a:p>
        </p:txBody>
      </p:sp>
      <p:pic>
        <p:nvPicPr>
          <p:cNvPr id="67596" name="Picture 2" descr="D:\15\tab 15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826360"/>
            <a:ext cx="7335045" cy="580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4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492551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0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8640"/>
            <a:ext cx="6552728" cy="64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" y="116632"/>
            <a:ext cx="92816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9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31501"/>
          <a:stretch/>
        </p:blipFill>
        <p:spPr>
          <a:xfrm>
            <a:off x="107504" y="404664"/>
            <a:ext cx="6880763" cy="619268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69902"/>
          <a:stretch/>
        </p:blipFill>
        <p:spPr>
          <a:xfrm rot="5400000">
            <a:off x="5464650" y="2432337"/>
            <a:ext cx="5040560" cy="19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6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sp>
        <p:nvSpPr>
          <p:cNvPr id="61451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13</a:t>
            </a:r>
          </a:p>
        </p:txBody>
      </p:sp>
      <p:pic>
        <p:nvPicPr>
          <p:cNvPr id="61452" name="Picture 2" descr="D:\13\tab 13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492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9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5" y="188640"/>
            <a:ext cx="8931232" cy="653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9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DB1FEC9-2715-4B2D-BF94-83E2CB0EF2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377" y="278035"/>
            <a:ext cx="8703245" cy="63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9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sp>
        <p:nvSpPr>
          <p:cNvPr id="61451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13</a:t>
            </a:r>
          </a:p>
        </p:txBody>
      </p:sp>
      <p:pic>
        <p:nvPicPr>
          <p:cNvPr id="61453" name="Picture 13" descr="D:\13\tab 13.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50209"/>
            <a:ext cx="4520183" cy="584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2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sp>
        <p:nvSpPr>
          <p:cNvPr id="62475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14</a:t>
            </a:r>
          </a:p>
        </p:txBody>
      </p:sp>
      <p:pic>
        <p:nvPicPr>
          <p:cNvPr id="62476" name="Picture 2" descr="D:\14\tab 14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124744"/>
            <a:ext cx="7848872" cy="546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7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089" y="167217"/>
            <a:ext cx="7540625" cy="569387"/>
          </a:xfrm>
          <a:prstGeom prst="rect">
            <a:avLst/>
          </a:prstGeom>
          <a:solidFill>
            <a:srgbClr val="2C4B2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Book Basic" panose="02000503060000020004" pitchFamily="2" charset="0"/>
              </a:rPr>
              <a:t>FARMACOLOGIA</a:t>
            </a:r>
          </a:p>
          <a:p>
            <a:pPr algn="ctr" eaLnBrk="1" hangingPunct="1">
              <a:defRPr/>
            </a:pPr>
            <a:r>
              <a:rPr lang="it-IT" sz="1100" b="1" i="1" dirty="0">
                <a:solidFill>
                  <a:srgbClr val="C00000"/>
                </a:solidFill>
                <a:latin typeface="Gentium Book Basic" panose="02000503060000020004" pitchFamily="2" charset="0"/>
              </a:rPr>
              <a:t>per le professioni sanitarie </a:t>
            </a:r>
          </a:p>
        </p:txBody>
      </p:sp>
      <p:sp>
        <p:nvSpPr>
          <p:cNvPr id="63499" name="CasellaDiTesto 2"/>
          <p:cNvSpPr txBox="1">
            <a:spLocks noChangeArrowheads="1"/>
          </p:cNvSpPr>
          <p:nvPr/>
        </p:nvSpPr>
        <p:spPr bwMode="auto">
          <a:xfrm>
            <a:off x="968375" y="342900"/>
            <a:ext cx="14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Garamond" pitchFamily="18" charset="0"/>
              </a:rPr>
              <a:t>Capitolo 14</a:t>
            </a:r>
          </a:p>
        </p:txBody>
      </p:sp>
      <p:pic>
        <p:nvPicPr>
          <p:cNvPr id="63500" name="Picture 2" descr="D:\14\14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1017090"/>
            <a:ext cx="7884368" cy="580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9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Group 2"/>
          <p:cNvGraphicFramePr>
            <a:graphicFrameLocks noGrp="1"/>
          </p:cNvGraphicFramePr>
          <p:nvPr/>
        </p:nvGraphicFramePr>
        <p:xfrm>
          <a:off x="392113" y="615950"/>
          <a:ext cx="8324850" cy="5727703"/>
        </p:xfrm>
        <a:graphic>
          <a:graphicData uri="http://schemas.openxmlformats.org/drawingml/2006/table">
            <a:tbl>
              <a:tblPr/>
              <a:tblGrid>
                <a:gridCol w="1665287">
                  <a:extLst>
                    <a:ext uri="{9D8B030D-6E8A-4147-A177-3AD203B41FA5}">
                      <a16:colId xmlns:a16="http://schemas.microsoft.com/office/drawing/2014/main" val="3018232607"/>
                    </a:ext>
                  </a:extLst>
                </a:gridCol>
                <a:gridCol w="1665288">
                  <a:extLst>
                    <a:ext uri="{9D8B030D-6E8A-4147-A177-3AD203B41FA5}">
                      <a16:colId xmlns:a16="http://schemas.microsoft.com/office/drawing/2014/main" val="3522120630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4114417864"/>
                    </a:ext>
                  </a:extLst>
                </a:gridCol>
                <a:gridCol w="1665287">
                  <a:extLst>
                    <a:ext uri="{9D8B030D-6E8A-4147-A177-3AD203B41FA5}">
                      <a16:colId xmlns:a16="http://schemas.microsoft.com/office/drawing/2014/main" val="423552728"/>
                    </a:ext>
                  </a:extLst>
                </a:gridCol>
                <a:gridCol w="1665288">
                  <a:extLst>
                    <a:ext uri="{9D8B030D-6E8A-4147-A177-3AD203B41FA5}">
                      <a16:colId xmlns:a16="http://schemas.microsoft.com/office/drawing/2014/main" val="4294527336"/>
                    </a:ext>
                  </a:extLst>
                </a:gridCol>
              </a:tblGrid>
              <a:tr h="954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Attività antipsicotica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Effetti extrapiramidali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Ipotensione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Sedazione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04710"/>
                  </a:ext>
                </a:extLst>
              </a:tr>
              <a:tr h="671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Clorpromazina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71310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Tioridazina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135406"/>
                  </a:ext>
                </a:extLst>
              </a:tr>
              <a:tr h="671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Flufenazina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429597"/>
                  </a:ext>
                </a:extLst>
              </a:tr>
              <a:tr h="671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Clorprotixene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394730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Aloperidolo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161965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Pimozide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232711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Clozapina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44123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Sulpiride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33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3322638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6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altLang="it-IT">
                <a:latin typeface="Trebuchet MS" panose="020B0603020202020204" pitchFamily="34" charset="0"/>
              </a:rPr>
              <a:t>Effetti neurologici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altLang="it-IT">
                <a:latin typeface="Trebuchet MS" panose="020B0603020202020204" pitchFamily="34" charset="0"/>
              </a:rPr>
              <a:t>Ittero ostruttivo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altLang="it-IT">
                <a:latin typeface="Trebuchet MS" panose="020B0603020202020204" pitchFamily="34" charset="0"/>
              </a:rPr>
              <a:t>Discrasie e matiche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altLang="it-IT">
                <a:latin typeface="Trebuchet MS" panose="020B0603020202020204" pitchFamily="34" charset="0"/>
              </a:rPr>
              <a:t>Reazioni cutanee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7584" y="548680"/>
            <a:ext cx="782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u="sng" dirty="0" smtClean="0"/>
              <a:t>ALTRI EFFETTI </a:t>
            </a:r>
            <a:r>
              <a:rPr lang="it-IT" altLang="it-IT" sz="2400" u="sng" dirty="0"/>
              <a:t>COLLATERALI E REAZIONI TOSSICHE</a:t>
            </a:r>
          </a:p>
        </p:txBody>
      </p:sp>
    </p:spTree>
    <p:extLst>
      <p:ext uri="{BB962C8B-B14F-4D97-AF65-F5344CB8AC3E}">
        <p14:creationId xmlns:p14="http://schemas.microsoft.com/office/powerpoint/2010/main" val="15328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125</Words>
  <Application>Microsoft Office PowerPoint</Application>
  <PresentationFormat>Presentazione su schermo (4:3)</PresentationFormat>
  <Paragraphs>79</Paragraphs>
  <Slides>17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Calibri</vt:lpstr>
      <vt:lpstr>Garamond</vt:lpstr>
      <vt:lpstr>Gentium Book Basic</vt:lpstr>
      <vt:lpstr>Times New Roman</vt:lpstr>
      <vt:lpstr>Trebuchet MS</vt:lpstr>
      <vt:lpstr>Wingdings</vt:lpstr>
      <vt:lpstr>Tema di Office</vt:lpstr>
      <vt:lpstr>Struttura predefinita</vt:lpstr>
      <vt:lpstr>Altri farmaci del SNC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Altri farmaci del SNC</dc:title>
  <dc:creator>Farmacologo</dc:creator>
  <cp:lastModifiedBy>Roberto Leone</cp:lastModifiedBy>
  <cp:revision>10</cp:revision>
  <dcterms:created xsi:type="dcterms:W3CDTF">2015-12-17T07:43:58Z</dcterms:created>
  <dcterms:modified xsi:type="dcterms:W3CDTF">2018-12-11T12:51:17Z</dcterms:modified>
</cp:coreProperties>
</file>