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671" r:id="rId2"/>
  </p:sldMasterIdLst>
  <p:notesMasterIdLst>
    <p:notesMasterId r:id="rId34"/>
  </p:notesMasterIdLst>
  <p:handoutMasterIdLst>
    <p:handoutMasterId r:id="rId35"/>
  </p:handoutMasterIdLst>
  <p:sldIdLst>
    <p:sldId id="1230" r:id="rId3"/>
    <p:sldId id="1231" r:id="rId4"/>
    <p:sldId id="1232" r:id="rId5"/>
    <p:sldId id="1233" r:id="rId6"/>
    <p:sldId id="1235" r:id="rId7"/>
    <p:sldId id="1236" r:id="rId8"/>
    <p:sldId id="1237" r:id="rId9"/>
    <p:sldId id="1238" r:id="rId10"/>
    <p:sldId id="1239" r:id="rId11"/>
    <p:sldId id="1162" r:id="rId12"/>
    <p:sldId id="1163" r:id="rId13"/>
    <p:sldId id="1161" r:id="rId14"/>
    <p:sldId id="1132" r:id="rId15"/>
    <p:sldId id="1133" r:id="rId16"/>
    <p:sldId id="513" r:id="rId17"/>
    <p:sldId id="1134" r:id="rId18"/>
    <p:sldId id="1157" r:id="rId19"/>
    <p:sldId id="1135" r:id="rId20"/>
    <p:sldId id="1136" r:id="rId21"/>
    <p:sldId id="1158" r:id="rId22"/>
    <p:sldId id="1140" r:id="rId23"/>
    <p:sldId id="1228" r:id="rId24"/>
    <p:sldId id="1141" r:id="rId25"/>
    <p:sldId id="1229" r:id="rId26"/>
    <p:sldId id="1150" r:id="rId27"/>
    <p:sldId id="1151" r:id="rId28"/>
    <p:sldId id="1152" r:id="rId29"/>
    <p:sldId id="1153" r:id="rId30"/>
    <p:sldId id="1154" r:id="rId31"/>
    <p:sldId id="1155" r:id="rId32"/>
    <p:sldId id="1159" r:id="rId33"/>
  </p:sldIdLst>
  <p:sldSz cx="9144000" cy="6858000" type="screen4x3"/>
  <p:notesSz cx="7099300" cy="10234613"/>
  <p:defaultTextStyle>
    <a:defPPr>
      <a:defRPr lang="it-IT"/>
    </a:defPPr>
    <a:lvl1pPr algn="l"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2AFD0E"/>
    <a:srgbClr val="996633"/>
    <a:srgbClr val="CC66FF"/>
    <a:srgbClr val="FFFF00"/>
    <a:srgbClr val="EAEAEA"/>
    <a:srgbClr val="000066"/>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6" autoAdjust="0"/>
    <p:restoredTop sz="91144" autoAdjust="0"/>
  </p:normalViewPr>
  <p:slideViewPr>
    <p:cSldViewPr>
      <p:cViewPr varScale="1">
        <p:scale>
          <a:sx n="89" d="100"/>
          <a:sy n="89" d="100"/>
        </p:scale>
        <p:origin x="20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75" d="100"/>
          <a:sy n="75" d="100"/>
        </p:scale>
        <p:origin x="-2765"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0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4" tIns="49522" rIns="99044" bIns="49522" numCol="1" anchor="t" anchorCtr="0" compatLnSpc="1">
            <a:prstTxWarp prst="textNoShape">
              <a:avLst/>
            </a:prstTxWarp>
          </a:bodyPr>
          <a:lstStyle>
            <a:lvl1pPr>
              <a:defRPr sz="1300">
                <a:ea typeface="ＭＳ Ｐゴシック" charset="-128"/>
                <a:cs typeface="+mn-cs"/>
              </a:defRPr>
            </a:lvl1pPr>
          </a:lstStyle>
          <a:p>
            <a:pPr>
              <a:defRPr/>
            </a:pPr>
            <a:endParaRPr lang="en-US"/>
          </a:p>
        </p:txBody>
      </p:sp>
      <p:sp>
        <p:nvSpPr>
          <p:cNvPr id="513027"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9044" tIns="49522" rIns="99044" bIns="49522" numCol="1" anchor="t" anchorCtr="0" compatLnSpc="1">
            <a:prstTxWarp prst="textNoShape">
              <a:avLst/>
            </a:prstTxWarp>
          </a:bodyPr>
          <a:lstStyle>
            <a:lvl1pPr algn="r">
              <a:defRPr sz="1300"/>
            </a:lvl1pPr>
          </a:lstStyle>
          <a:p>
            <a:fld id="{6C18D032-2793-1D44-A1E6-226044BD3570}" type="datetime1">
              <a:rPr lang="en-US"/>
              <a:pPr/>
              <a:t>4/24/2020</a:t>
            </a:fld>
            <a:endParaRPr lang="en-US"/>
          </a:p>
        </p:txBody>
      </p:sp>
      <p:sp>
        <p:nvSpPr>
          <p:cNvPr id="513028"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9044" tIns="49522" rIns="99044" bIns="49522" numCol="1" anchor="b" anchorCtr="0" compatLnSpc="1">
            <a:prstTxWarp prst="textNoShape">
              <a:avLst/>
            </a:prstTxWarp>
          </a:bodyPr>
          <a:lstStyle>
            <a:lvl1pPr>
              <a:defRPr sz="1300" smtClean="0">
                <a:ea typeface="ＭＳ Ｐゴシック" charset="-128"/>
                <a:cs typeface="+mn-cs"/>
              </a:defRPr>
            </a:lvl1pPr>
          </a:lstStyle>
          <a:p>
            <a:pPr>
              <a:defRPr/>
            </a:pPr>
            <a:r>
              <a:rPr lang="it-IT"/>
              <a:t>Chiamulera - Farmaci e esercizio fisico AA 2011 2012</a:t>
            </a:r>
            <a:endParaRPr lang="en-US"/>
          </a:p>
        </p:txBody>
      </p:sp>
      <p:sp>
        <p:nvSpPr>
          <p:cNvPr id="513029"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9044" tIns="49522" rIns="99044" bIns="49522" numCol="1" anchor="b" anchorCtr="0" compatLnSpc="1">
            <a:prstTxWarp prst="textNoShape">
              <a:avLst/>
            </a:prstTxWarp>
          </a:bodyPr>
          <a:lstStyle>
            <a:lvl1pPr algn="r">
              <a:defRPr sz="1300"/>
            </a:lvl1pPr>
          </a:lstStyle>
          <a:p>
            <a:fld id="{7B6D757E-754E-1543-A93E-695D1840287B}" type="slidenum">
              <a:rPr lang="it-IT"/>
              <a:pPr/>
              <a:t>‹N›</a:t>
            </a:fld>
            <a:endParaRPr lang="it-IT"/>
          </a:p>
        </p:txBody>
      </p:sp>
    </p:spTree>
    <p:extLst>
      <p:ext uri="{BB962C8B-B14F-4D97-AF65-F5344CB8AC3E}">
        <p14:creationId xmlns:p14="http://schemas.microsoft.com/office/powerpoint/2010/main" val="951062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4" tIns="49522" rIns="99044" bIns="49522" numCol="1" anchor="t" anchorCtr="0" compatLnSpc="1">
            <a:prstTxWarp prst="textNoShape">
              <a:avLst/>
            </a:prstTxWarp>
          </a:bodyPr>
          <a:lstStyle>
            <a:lvl1pPr>
              <a:defRPr sz="1300">
                <a:ea typeface="ＭＳ Ｐゴシック" charset="-128"/>
                <a:cs typeface="+mn-cs"/>
              </a:defRPr>
            </a:lvl1pPr>
          </a:lstStyle>
          <a:p>
            <a:pPr>
              <a:defRPr/>
            </a:pPr>
            <a:endParaRPr lang="en-US"/>
          </a:p>
        </p:txBody>
      </p:sp>
      <p:sp>
        <p:nvSpPr>
          <p:cNvPr id="40963"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4" tIns="49522" rIns="99044" bIns="49522" numCol="1" anchor="t" anchorCtr="0" compatLnSpc="1">
            <a:prstTxWarp prst="textNoShape">
              <a:avLst/>
            </a:prstTxWarp>
          </a:bodyPr>
          <a:lstStyle>
            <a:lvl1pPr algn="r">
              <a:defRPr sz="1300"/>
            </a:lvl1pPr>
          </a:lstStyle>
          <a:p>
            <a:fld id="{A00E997C-FA55-C743-8CCE-5B96393F2D2F}" type="datetime1">
              <a:rPr lang="en-US"/>
              <a:pPr/>
              <a:t>4/24/2020</a:t>
            </a:fld>
            <a:endParaRPr lang="en-US"/>
          </a:p>
        </p:txBody>
      </p:sp>
      <p:sp>
        <p:nvSpPr>
          <p:cNvPr id="17613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5" name="Rectangle 5"/>
          <p:cNvSpPr>
            <a:spLocks noGrp="1" noChangeArrowheads="1"/>
          </p:cNvSpPr>
          <p:nvPr>
            <p:ph type="body" sz="quarter" idx="3"/>
          </p:nvPr>
        </p:nvSpPr>
        <p:spPr bwMode="auto">
          <a:xfrm>
            <a:off x="946150" y="4862513"/>
            <a:ext cx="5207000" cy="4603750"/>
          </a:xfrm>
          <a:prstGeom prst="rect">
            <a:avLst/>
          </a:prstGeom>
          <a:noFill/>
          <a:ln w="9525">
            <a:noFill/>
            <a:miter lim="800000"/>
            <a:headEnd/>
            <a:tailEnd/>
          </a:ln>
        </p:spPr>
        <p:txBody>
          <a:bodyPr vert="horz" wrap="square" lIns="99044" tIns="49522" rIns="99044" bIns="49522"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096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4" tIns="49522" rIns="99044" bIns="49522" numCol="1" anchor="b" anchorCtr="0" compatLnSpc="1">
            <a:prstTxWarp prst="textNoShape">
              <a:avLst/>
            </a:prstTxWarp>
          </a:bodyPr>
          <a:lstStyle>
            <a:lvl1pPr>
              <a:defRPr sz="1300" smtClean="0">
                <a:ea typeface="ＭＳ Ｐゴシック" charset="-128"/>
                <a:cs typeface="+mn-cs"/>
              </a:defRPr>
            </a:lvl1pPr>
          </a:lstStyle>
          <a:p>
            <a:pPr>
              <a:defRPr/>
            </a:pPr>
            <a:r>
              <a:rPr lang="it-IT"/>
              <a:t>Chiamulera - Farmaci e esercizio fisico AA 2011 2012</a:t>
            </a:r>
            <a:endParaRPr lang="en-US"/>
          </a:p>
        </p:txBody>
      </p:sp>
      <p:sp>
        <p:nvSpPr>
          <p:cNvPr id="4096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4" tIns="49522" rIns="99044" bIns="49522" numCol="1" anchor="b" anchorCtr="0" compatLnSpc="1">
            <a:prstTxWarp prst="textNoShape">
              <a:avLst/>
            </a:prstTxWarp>
          </a:bodyPr>
          <a:lstStyle>
            <a:lvl1pPr algn="r">
              <a:defRPr sz="1300"/>
            </a:lvl1pPr>
          </a:lstStyle>
          <a:p>
            <a:fld id="{4DBF9E41-1778-2447-A5F3-FC712940651A}" type="slidenum">
              <a:rPr lang="it-IT"/>
              <a:pPr/>
              <a:t>‹N›</a:t>
            </a:fld>
            <a:endParaRPr lang="it-IT"/>
          </a:p>
        </p:txBody>
      </p:sp>
    </p:spTree>
    <p:extLst>
      <p:ext uri="{BB962C8B-B14F-4D97-AF65-F5344CB8AC3E}">
        <p14:creationId xmlns:p14="http://schemas.microsoft.com/office/powerpoint/2010/main" val="239711711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300" b="0" i="0" u="none" strike="noStrike" kern="1200" cap="none" spc="0" normalizeH="0" baseline="0" noProof="0">
                <a:ln>
                  <a:noFill/>
                </a:ln>
                <a:solidFill>
                  <a:srgbClr val="000000"/>
                </a:solidFill>
                <a:effectLst/>
                <a:uLnTx/>
                <a:uFillTx/>
                <a:latin typeface="Arial" charset="0"/>
                <a:ea typeface="ＭＳ Ｐゴシック" charset="0"/>
              </a:rPr>
              <a:t>Chiamulera - Farmaci e esercizio fisico AA 2011 2012</a:t>
            </a:r>
            <a:endParaRPr kumimoji="0" lang="en-US" sz="13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027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CF68C9-121A-FA45-8FD5-F5D8C357AD4B}" type="slidenum">
              <a:rPr kumimoji="0" lang="it-IT" sz="13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sz="13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02756" name="Rectangle 7"/>
          <p:cNvSpPr txBox="1">
            <a:spLocks noGrp="1" noChangeArrowheads="1"/>
          </p:cNvSpPr>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4" tIns="49522" rIns="99044" bIns="49522" anchor="b"/>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E6F923-03F5-854E-84B5-ADF3D0D42F49}" type="slidenum">
              <a:rPr kumimoji="0" lang="it-IT" sz="13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it-IT" sz="13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8070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804763" indent="-309524">
              <a:spcBef>
                <a:spcPct val="30000"/>
              </a:spcBef>
              <a:defRPr sz="1300">
                <a:solidFill>
                  <a:schemeClr val="tx1"/>
                </a:solidFill>
                <a:latin typeface="Arial" pitchFamily="34" charset="0"/>
              </a:defRPr>
            </a:lvl2pPr>
            <a:lvl3pPr marL="1238098" indent="-247620">
              <a:spcBef>
                <a:spcPct val="30000"/>
              </a:spcBef>
              <a:defRPr sz="1300">
                <a:solidFill>
                  <a:schemeClr val="tx1"/>
                </a:solidFill>
                <a:latin typeface="Arial" pitchFamily="34" charset="0"/>
              </a:defRPr>
            </a:lvl3pPr>
            <a:lvl4pPr marL="1733337" indent="-247620">
              <a:spcBef>
                <a:spcPct val="30000"/>
              </a:spcBef>
              <a:defRPr sz="1300">
                <a:solidFill>
                  <a:schemeClr val="tx1"/>
                </a:solidFill>
                <a:latin typeface="Arial" pitchFamily="34" charset="0"/>
              </a:defRPr>
            </a:lvl4pPr>
            <a:lvl5pPr marL="2228576" indent="-24762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a:spcBef>
                <a:spcPct val="0"/>
              </a:spcBef>
            </a:pPr>
            <a:fld id="{4F419A72-F9CE-429F-9C42-7D2DAE5F32D6}" type="slidenum">
              <a:rPr lang="it-IT" altLang="it-IT">
                <a:solidFill>
                  <a:srgbClr val="000000"/>
                </a:solidFill>
              </a:rPr>
              <a:pPr>
                <a:spcBef>
                  <a:spcPct val="0"/>
                </a:spcBef>
              </a:pPr>
              <a:t>27</a:t>
            </a:fld>
            <a:endParaRPr lang="it-IT" altLang="it-IT">
              <a:solidFill>
                <a:srgbClr val="000000"/>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804763" indent="-309524">
              <a:spcBef>
                <a:spcPct val="30000"/>
              </a:spcBef>
              <a:defRPr sz="1300">
                <a:solidFill>
                  <a:schemeClr val="tx1"/>
                </a:solidFill>
                <a:latin typeface="Arial" pitchFamily="34" charset="0"/>
              </a:defRPr>
            </a:lvl2pPr>
            <a:lvl3pPr marL="1238098" indent="-247620">
              <a:spcBef>
                <a:spcPct val="30000"/>
              </a:spcBef>
              <a:defRPr sz="1300">
                <a:solidFill>
                  <a:schemeClr val="tx1"/>
                </a:solidFill>
                <a:latin typeface="Arial" pitchFamily="34" charset="0"/>
              </a:defRPr>
            </a:lvl3pPr>
            <a:lvl4pPr marL="1733337" indent="-247620">
              <a:spcBef>
                <a:spcPct val="30000"/>
              </a:spcBef>
              <a:defRPr sz="1300">
                <a:solidFill>
                  <a:schemeClr val="tx1"/>
                </a:solidFill>
                <a:latin typeface="Arial" pitchFamily="34" charset="0"/>
              </a:defRPr>
            </a:lvl4pPr>
            <a:lvl5pPr marL="2228576" indent="-24762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a:spcBef>
                <a:spcPct val="0"/>
              </a:spcBef>
            </a:pPr>
            <a:fld id="{C607BE32-59A3-40A3-B321-91C9A75AD21A}" type="slidenum">
              <a:rPr lang="it-IT" altLang="it-IT">
                <a:solidFill>
                  <a:srgbClr val="000000"/>
                </a:solidFill>
              </a:rPr>
              <a:pPr>
                <a:spcBef>
                  <a:spcPct val="0"/>
                </a:spcBef>
              </a:pPr>
              <a:t>28</a:t>
            </a:fld>
            <a:endParaRPr lang="it-IT" altLang="it-IT">
              <a:solidFill>
                <a:srgbClr val="000000"/>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804763" indent="-309524">
              <a:spcBef>
                <a:spcPct val="30000"/>
              </a:spcBef>
              <a:defRPr sz="1300">
                <a:solidFill>
                  <a:schemeClr val="tx1"/>
                </a:solidFill>
                <a:latin typeface="Arial" pitchFamily="34" charset="0"/>
              </a:defRPr>
            </a:lvl2pPr>
            <a:lvl3pPr marL="1238098" indent="-247620">
              <a:spcBef>
                <a:spcPct val="30000"/>
              </a:spcBef>
              <a:defRPr sz="1300">
                <a:solidFill>
                  <a:schemeClr val="tx1"/>
                </a:solidFill>
                <a:latin typeface="Arial" pitchFamily="34" charset="0"/>
              </a:defRPr>
            </a:lvl3pPr>
            <a:lvl4pPr marL="1733337" indent="-247620">
              <a:spcBef>
                <a:spcPct val="30000"/>
              </a:spcBef>
              <a:defRPr sz="1300">
                <a:solidFill>
                  <a:schemeClr val="tx1"/>
                </a:solidFill>
                <a:latin typeface="Arial" pitchFamily="34" charset="0"/>
              </a:defRPr>
            </a:lvl4pPr>
            <a:lvl5pPr marL="2228576" indent="-24762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a:spcBef>
                <a:spcPct val="0"/>
              </a:spcBef>
            </a:pPr>
            <a:fld id="{553A19D5-F2D8-4BB7-83F3-E04F753E8860}" type="slidenum">
              <a:rPr lang="it-IT" altLang="it-IT">
                <a:solidFill>
                  <a:srgbClr val="000000"/>
                </a:solidFill>
              </a:rPr>
              <a:pPr>
                <a:spcBef>
                  <a:spcPct val="0"/>
                </a:spcBef>
              </a:pPr>
              <a:t>30</a:t>
            </a:fld>
            <a:endParaRPr lang="it-IT" altLang="it-IT">
              <a:solidFill>
                <a:srgbClr val="000000"/>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xfrm>
            <a:off x="913991" y="4342939"/>
            <a:ext cx="5030018"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9564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742859" indent="-285450">
              <a:spcBef>
                <a:spcPct val="30000"/>
              </a:spcBef>
              <a:defRPr sz="1300">
                <a:solidFill>
                  <a:schemeClr val="tx1"/>
                </a:solidFill>
                <a:latin typeface="Arial" pitchFamily="34" charset="0"/>
              </a:defRPr>
            </a:lvl2pPr>
            <a:lvl3pPr marL="1141801" indent="-226985">
              <a:spcBef>
                <a:spcPct val="30000"/>
              </a:spcBef>
              <a:defRPr sz="1300">
                <a:solidFill>
                  <a:schemeClr val="tx1"/>
                </a:solidFill>
                <a:latin typeface="Arial" pitchFamily="34" charset="0"/>
              </a:defRPr>
            </a:lvl3pPr>
            <a:lvl4pPr marL="1599209" indent="-226985">
              <a:spcBef>
                <a:spcPct val="30000"/>
              </a:spcBef>
              <a:defRPr sz="1300">
                <a:solidFill>
                  <a:schemeClr val="tx1"/>
                </a:solidFill>
                <a:latin typeface="Arial" pitchFamily="34" charset="0"/>
              </a:defRPr>
            </a:lvl4pPr>
            <a:lvl5pPr marL="2056618" indent="-226985">
              <a:spcBef>
                <a:spcPct val="30000"/>
              </a:spcBef>
              <a:defRPr sz="1300">
                <a:solidFill>
                  <a:schemeClr val="tx1"/>
                </a:solidFill>
                <a:latin typeface="Arial" pitchFamily="34" charset="0"/>
              </a:defRPr>
            </a:lvl5pPr>
            <a:lvl6pPr marL="2551857" indent="-226985" eaLnBrk="0" fontAlgn="base" hangingPunct="0">
              <a:spcBef>
                <a:spcPct val="30000"/>
              </a:spcBef>
              <a:spcAft>
                <a:spcPct val="0"/>
              </a:spcAft>
              <a:defRPr sz="1300">
                <a:solidFill>
                  <a:schemeClr val="tx1"/>
                </a:solidFill>
                <a:latin typeface="Arial" pitchFamily="34" charset="0"/>
              </a:defRPr>
            </a:lvl6pPr>
            <a:lvl7pPr marL="3047096" indent="-226985" eaLnBrk="0" fontAlgn="base" hangingPunct="0">
              <a:spcBef>
                <a:spcPct val="30000"/>
              </a:spcBef>
              <a:spcAft>
                <a:spcPct val="0"/>
              </a:spcAft>
              <a:defRPr sz="1300">
                <a:solidFill>
                  <a:schemeClr val="tx1"/>
                </a:solidFill>
                <a:latin typeface="Arial" pitchFamily="34" charset="0"/>
              </a:defRPr>
            </a:lvl7pPr>
            <a:lvl8pPr marL="3542335" indent="-226985" eaLnBrk="0" fontAlgn="base" hangingPunct="0">
              <a:spcBef>
                <a:spcPct val="30000"/>
              </a:spcBef>
              <a:spcAft>
                <a:spcPct val="0"/>
              </a:spcAft>
              <a:defRPr sz="1300">
                <a:solidFill>
                  <a:schemeClr val="tx1"/>
                </a:solidFill>
                <a:latin typeface="Arial" pitchFamily="34" charset="0"/>
              </a:defRPr>
            </a:lvl8pPr>
            <a:lvl9pPr marL="4037574" indent="-226985" eaLnBrk="0" fontAlgn="base" hangingPunct="0">
              <a:spcBef>
                <a:spcPct val="30000"/>
              </a:spcBef>
              <a:spcAft>
                <a:spcPct val="0"/>
              </a:spcAft>
              <a:defRPr sz="1300">
                <a:solidFill>
                  <a:schemeClr val="tx1"/>
                </a:solidFill>
                <a:latin typeface="Arial" pitchFamily="34" charset="0"/>
              </a:defRPr>
            </a:lvl9pPr>
          </a:lstStyle>
          <a:p>
            <a:pPr>
              <a:spcBef>
                <a:spcPct val="0"/>
              </a:spcBef>
            </a:pPr>
            <a:r>
              <a:rPr lang="it-IT" altLang="it-IT">
                <a:solidFill>
                  <a:srgbClr val="000000"/>
                </a:solidFill>
                <a:ea typeface="MS PGothic" pitchFamily="34" charset="-128"/>
              </a:rPr>
              <a:t>Chiamulera - Farmaci e esercizio fisico AA 2011 2012</a:t>
            </a:r>
            <a:endParaRPr lang="en-US" altLang="it-IT">
              <a:solidFill>
                <a:srgbClr val="000000"/>
              </a:solidFill>
              <a:ea typeface="MS PGothic" pitchFamily="34" charset="-128"/>
            </a:endParaRPr>
          </a:p>
        </p:txBody>
      </p:sp>
      <p:sp>
        <p:nvSpPr>
          <p:cNvPr id="132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742859" indent="-285450">
              <a:spcBef>
                <a:spcPct val="30000"/>
              </a:spcBef>
              <a:defRPr sz="1300">
                <a:solidFill>
                  <a:schemeClr val="tx1"/>
                </a:solidFill>
                <a:latin typeface="Arial" pitchFamily="34" charset="0"/>
              </a:defRPr>
            </a:lvl2pPr>
            <a:lvl3pPr marL="1141801" indent="-226985">
              <a:spcBef>
                <a:spcPct val="30000"/>
              </a:spcBef>
              <a:defRPr sz="1300">
                <a:solidFill>
                  <a:schemeClr val="tx1"/>
                </a:solidFill>
                <a:latin typeface="Arial" pitchFamily="34" charset="0"/>
              </a:defRPr>
            </a:lvl3pPr>
            <a:lvl4pPr marL="1599209" indent="-226985">
              <a:spcBef>
                <a:spcPct val="30000"/>
              </a:spcBef>
              <a:defRPr sz="1300">
                <a:solidFill>
                  <a:schemeClr val="tx1"/>
                </a:solidFill>
                <a:latin typeface="Arial" pitchFamily="34" charset="0"/>
              </a:defRPr>
            </a:lvl4pPr>
            <a:lvl5pPr marL="2056618" indent="-226985">
              <a:spcBef>
                <a:spcPct val="30000"/>
              </a:spcBef>
              <a:defRPr sz="1300">
                <a:solidFill>
                  <a:schemeClr val="tx1"/>
                </a:solidFill>
                <a:latin typeface="Arial" pitchFamily="34" charset="0"/>
              </a:defRPr>
            </a:lvl5pPr>
            <a:lvl6pPr marL="2551857" indent="-226985" eaLnBrk="0" fontAlgn="base" hangingPunct="0">
              <a:spcBef>
                <a:spcPct val="30000"/>
              </a:spcBef>
              <a:spcAft>
                <a:spcPct val="0"/>
              </a:spcAft>
              <a:defRPr sz="1300">
                <a:solidFill>
                  <a:schemeClr val="tx1"/>
                </a:solidFill>
                <a:latin typeface="Arial" pitchFamily="34" charset="0"/>
              </a:defRPr>
            </a:lvl6pPr>
            <a:lvl7pPr marL="3047096" indent="-226985" eaLnBrk="0" fontAlgn="base" hangingPunct="0">
              <a:spcBef>
                <a:spcPct val="30000"/>
              </a:spcBef>
              <a:spcAft>
                <a:spcPct val="0"/>
              </a:spcAft>
              <a:defRPr sz="1300">
                <a:solidFill>
                  <a:schemeClr val="tx1"/>
                </a:solidFill>
                <a:latin typeface="Arial" pitchFamily="34" charset="0"/>
              </a:defRPr>
            </a:lvl7pPr>
            <a:lvl8pPr marL="3542335" indent="-226985" eaLnBrk="0" fontAlgn="base" hangingPunct="0">
              <a:spcBef>
                <a:spcPct val="30000"/>
              </a:spcBef>
              <a:spcAft>
                <a:spcPct val="0"/>
              </a:spcAft>
              <a:defRPr sz="1300">
                <a:solidFill>
                  <a:schemeClr val="tx1"/>
                </a:solidFill>
                <a:latin typeface="Arial" pitchFamily="34" charset="0"/>
              </a:defRPr>
            </a:lvl8pPr>
            <a:lvl9pPr marL="4037574" indent="-226985" eaLnBrk="0" fontAlgn="base" hangingPunct="0">
              <a:spcBef>
                <a:spcPct val="30000"/>
              </a:spcBef>
              <a:spcAft>
                <a:spcPct val="0"/>
              </a:spcAft>
              <a:defRPr sz="1300">
                <a:solidFill>
                  <a:schemeClr val="tx1"/>
                </a:solidFill>
                <a:latin typeface="Arial" pitchFamily="34" charset="0"/>
              </a:defRPr>
            </a:lvl9pPr>
          </a:lstStyle>
          <a:p>
            <a:pPr>
              <a:spcBef>
                <a:spcPct val="0"/>
              </a:spcBef>
            </a:pPr>
            <a:fld id="{E0760858-BD34-4098-8589-18C7A10F8742}" type="slidenum">
              <a:rPr lang="it-IT" altLang="it-IT" smtClean="0">
                <a:solidFill>
                  <a:srgbClr val="000000"/>
                </a:solidFill>
                <a:ea typeface="MS PGothic" pitchFamily="34" charset="-128"/>
              </a:rPr>
              <a:pPr>
                <a:spcBef>
                  <a:spcPct val="0"/>
                </a:spcBef>
              </a:pPr>
              <a:t>12</a:t>
            </a:fld>
            <a:endParaRPr lang="it-IT" altLang="it-IT">
              <a:solidFill>
                <a:srgbClr val="000000"/>
              </a:solidFill>
              <a:ea typeface="MS PGothic" pitchFamily="34" charset="-128"/>
            </a:endParaRPr>
          </a:p>
        </p:txBody>
      </p:sp>
      <p:sp>
        <p:nvSpPr>
          <p:cNvPr id="132100" name="Rectangle 7"/>
          <p:cNvSpPr txBox="1">
            <a:spLocks noGrp="1" noChangeArrowheads="1"/>
          </p:cNvSpPr>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5" tIns="49517" rIns="99035" bIns="49517"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BB60990-A242-4ED3-B4D1-A88DE218CED7}" type="slidenum">
              <a:rPr lang="it-IT" altLang="it-IT">
                <a:solidFill>
                  <a:srgbClr val="000000"/>
                </a:solidFill>
                <a:ea typeface="MS PGothic" pitchFamily="34" charset="-128"/>
              </a:rPr>
              <a:pPr algn="r" eaLnBrk="1" hangingPunct="1">
                <a:spcBef>
                  <a:spcPct val="0"/>
                </a:spcBef>
              </a:pPr>
              <a:t>12</a:t>
            </a:fld>
            <a:endParaRPr lang="it-IT" altLang="it-IT">
              <a:solidFill>
                <a:srgbClr val="000000"/>
              </a:solidFill>
              <a:ea typeface="MS PGothic" pitchFamily="34" charset="-128"/>
            </a:endParaRPr>
          </a:p>
        </p:txBody>
      </p:sp>
      <p:sp>
        <p:nvSpPr>
          <p:cNvPr id="132101" name="Rectangle 2"/>
          <p:cNvSpPr>
            <a:spLocks noGrp="1" noRot="1" noChangeAspect="1" noChangeArrowheads="1" noTextEdit="1"/>
          </p:cNvSpPr>
          <p:nvPr>
            <p:ph type="sldImg"/>
          </p:nvPr>
        </p:nvSpPr>
        <p:spPr>
          <a:ln/>
        </p:spPr>
      </p:sp>
      <p:sp>
        <p:nvSpPr>
          <p:cNvPr id="1321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latin typeface="Times New Roman" pitchFamily="18"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804763" indent="-309524">
              <a:spcBef>
                <a:spcPct val="30000"/>
              </a:spcBef>
              <a:defRPr sz="1300">
                <a:solidFill>
                  <a:schemeClr val="tx1"/>
                </a:solidFill>
                <a:latin typeface="Arial" pitchFamily="34" charset="0"/>
              </a:defRPr>
            </a:lvl2pPr>
            <a:lvl3pPr marL="1238098" indent="-247620">
              <a:spcBef>
                <a:spcPct val="30000"/>
              </a:spcBef>
              <a:defRPr sz="1300">
                <a:solidFill>
                  <a:schemeClr val="tx1"/>
                </a:solidFill>
                <a:latin typeface="Arial" pitchFamily="34" charset="0"/>
              </a:defRPr>
            </a:lvl3pPr>
            <a:lvl4pPr marL="1733337" indent="-247620">
              <a:spcBef>
                <a:spcPct val="30000"/>
              </a:spcBef>
              <a:defRPr sz="1300">
                <a:solidFill>
                  <a:schemeClr val="tx1"/>
                </a:solidFill>
                <a:latin typeface="Arial" pitchFamily="34" charset="0"/>
              </a:defRPr>
            </a:lvl4pPr>
            <a:lvl5pPr marL="2228576" indent="-24762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a:spcBef>
                <a:spcPct val="0"/>
              </a:spcBef>
            </a:pPr>
            <a:fld id="{F640C0BB-BD19-4D90-8AEF-0C31AE5C55E3}" type="slidenum">
              <a:rPr lang="it-IT" altLang="it-IT">
                <a:solidFill>
                  <a:srgbClr val="000000"/>
                </a:solidFill>
              </a:rPr>
              <a:pPr>
                <a:spcBef>
                  <a:spcPct val="0"/>
                </a:spcBef>
              </a:pPr>
              <a:t>13</a:t>
            </a:fld>
            <a:endParaRPr lang="it-IT" altLang="it-IT">
              <a:solidFill>
                <a:srgbClr val="000000"/>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804763" indent="-309524">
              <a:spcBef>
                <a:spcPct val="30000"/>
              </a:spcBef>
              <a:defRPr sz="1300">
                <a:solidFill>
                  <a:schemeClr val="tx1"/>
                </a:solidFill>
                <a:latin typeface="Arial" pitchFamily="34" charset="0"/>
              </a:defRPr>
            </a:lvl2pPr>
            <a:lvl3pPr marL="1238098" indent="-247620">
              <a:spcBef>
                <a:spcPct val="30000"/>
              </a:spcBef>
              <a:defRPr sz="1300">
                <a:solidFill>
                  <a:schemeClr val="tx1"/>
                </a:solidFill>
                <a:latin typeface="Arial" pitchFamily="34" charset="0"/>
              </a:defRPr>
            </a:lvl3pPr>
            <a:lvl4pPr marL="1733337" indent="-247620">
              <a:spcBef>
                <a:spcPct val="30000"/>
              </a:spcBef>
              <a:defRPr sz="1300">
                <a:solidFill>
                  <a:schemeClr val="tx1"/>
                </a:solidFill>
                <a:latin typeface="Arial" pitchFamily="34" charset="0"/>
              </a:defRPr>
            </a:lvl4pPr>
            <a:lvl5pPr marL="2228576" indent="-24762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a:spcBef>
                <a:spcPct val="0"/>
              </a:spcBef>
            </a:pPr>
            <a:fld id="{7DED4E43-FBC8-453C-9A90-1EAD6D48E1D2}" type="slidenum">
              <a:rPr lang="it-IT" altLang="it-IT">
                <a:solidFill>
                  <a:srgbClr val="000000"/>
                </a:solidFill>
              </a:rPr>
              <a:pPr>
                <a:spcBef>
                  <a:spcPct val="0"/>
                </a:spcBef>
              </a:pPr>
              <a:t>14</a:t>
            </a:fld>
            <a:endParaRPr lang="it-IT" altLang="it-IT">
              <a:solidFill>
                <a:srgbClr val="000000"/>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804763" indent="-309524">
              <a:spcBef>
                <a:spcPct val="30000"/>
              </a:spcBef>
              <a:defRPr sz="1300">
                <a:solidFill>
                  <a:schemeClr val="tx1"/>
                </a:solidFill>
                <a:latin typeface="Arial" panose="020B0604020202020204" pitchFamily="34" charset="0"/>
              </a:defRPr>
            </a:lvl2pPr>
            <a:lvl3pPr marL="1238098" indent="-247620">
              <a:spcBef>
                <a:spcPct val="30000"/>
              </a:spcBef>
              <a:defRPr sz="1300">
                <a:solidFill>
                  <a:schemeClr val="tx1"/>
                </a:solidFill>
                <a:latin typeface="Arial" panose="020B0604020202020204" pitchFamily="34" charset="0"/>
              </a:defRPr>
            </a:lvl3pPr>
            <a:lvl4pPr marL="1733337" indent="-247620">
              <a:spcBef>
                <a:spcPct val="30000"/>
              </a:spcBef>
              <a:defRPr sz="1300">
                <a:solidFill>
                  <a:schemeClr val="tx1"/>
                </a:solidFill>
                <a:latin typeface="Arial" panose="020B0604020202020204" pitchFamily="34" charset="0"/>
              </a:defRPr>
            </a:lvl4pPr>
            <a:lvl5pPr marL="2228576" indent="-247620">
              <a:spcBef>
                <a:spcPct val="30000"/>
              </a:spcBef>
              <a:defRPr sz="1300">
                <a:solidFill>
                  <a:schemeClr val="tx1"/>
                </a:solidFill>
                <a:latin typeface="Arial" panose="020B0604020202020204" pitchFamily="34" charset="0"/>
              </a:defRPr>
            </a:lvl5pPr>
            <a:lvl6pPr marL="2723815" indent="-247620" eaLnBrk="0" fontAlgn="base" hangingPunct="0">
              <a:spcBef>
                <a:spcPct val="30000"/>
              </a:spcBef>
              <a:spcAft>
                <a:spcPct val="0"/>
              </a:spcAft>
              <a:defRPr sz="1300">
                <a:solidFill>
                  <a:schemeClr val="tx1"/>
                </a:solidFill>
                <a:latin typeface="Arial" panose="020B0604020202020204" pitchFamily="34" charset="0"/>
              </a:defRPr>
            </a:lvl6pPr>
            <a:lvl7pPr marL="3219054" indent="-247620" eaLnBrk="0" fontAlgn="base" hangingPunct="0">
              <a:spcBef>
                <a:spcPct val="30000"/>
              </a:spcBef>
              <a:spcAft>
                <a:spcPct val="0"/>
              </a:spcAft>
              <a:defRPr sz="1300">
                <a:solidFill>
                  <a:schemeClr val="tx1"/>
                </a:solidFill>
                <a:latin typeface="Arial" panose="020B0604020202020204" pitchFamily="34" charset="0"/>
              </a:defRPr>
            </a:lvl7pPr>
            <a:lvl8pPr marL="3714293" indent="-247620" eaLnBrk="0" fontAlgn="base" hangingPunct="0">
              <a:spcBef>
                <a:spcPct val="30000"/>
              </a:spcBef>
              <a:spcAft>
                <a:spcPct val="0"/>
              </a:spcAft>
              <a:defRPr sz="1300">
                <a:solidFill>
                  <a:schemeClr val="tx1"/>
                </a:solidFill>
                <a:latin typeface="Arial" panose="020B0604020202020204" pitchFamily="34" charset="0"/>
              </a:defRPr>
            </a:lvl8pPr>
            <a:lvl9pPr marL="4209532" indent="-24762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FBAEA162-DF7E-4F19-BAD0-5E43BF70B30C}" type="slidenum">
              <a:rPr lang="it-IT" altLang="it-IT">
                <a:solidFill>
                  <a:srgbClr val="000000"/>
                </a:solidFill>
              </a:rPr>
              <a:pPr>
                <a:spcBef>
                  <a:spcPct val="0"/>
                </a:spcBef>
              </a:pPr>
              <a:t>17</a:t>
            </a:fld>
            <a:endParaRPr lang="it-IT" altLang="it-IT">
              <a:solidFill>
                <a:srgbClr val="000000"/>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75535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itchFamily="34" charset="0"/>
              </a:defRPr>
            </a:lvl1pPr>
            <a:lvl2pPr marL="804763" indent="-309524">
              <a:spcBef>
                <a:spcPct val="30000"/>
              </a:spcBef>
              <a:defRPr sz="1300">
                <a:solidFill>
                  <a:schemeClr val="tx1"/>
                </a:solidFill>
                <a:latin typeface="Arial" pitchFamily="34" charset="0"/>
              </a:defRPr>
            </a:lvl2pPr>
            <a:lvl3pPr marL="1238098" indent="-247620">
              <a:spcBef>
                <a:spcPct val="30000"/>
              </a:spcBef>
              <a:defRPr sz="1300">
                <a:solidFill>
                  <a:schemeClr val="tx1"/>
                </a:solidFill>
                <a:latin typeface="Arial" pitchFamily="34" charset="0"/>
              </a:defRPr>
            </a:lvl3pPr>
            <a:lvl4pPr marL="1733337" indent="-247620">
              <a:spcBef>
                <a:spcPct val="30000"/>
              </a:spcBef>
              <a:defRPr sz="1300">
                <a:solidFill>
                  <a:schemeClr val="tx1"/>
                </a:solidFill>
                <a:latin typeface="Arial" pitchFamily="34" charset="0"/>
              </a:defRPr>
            </a:lvl4pPr>
            <a:lvl5pPr marL="2228576" indent="-247620">
              <a:spcBef>
                <a:spcPct val="30000"/>
              </a:spcBef>
              <a:defRPr sz="1300">
                <a:solidFill>
                  <a:schemeClr val="tx1"/>
                </a:solidFill>
                <a:latin typeface="Arial" pitchFamily="34" charset="0"/>
              </a:defRPr>
            </a:lvl5pPr>
            <a:lvl6pPr marL="2723815" indent="-247620" eaLnBrk="0" fontAlgn="base" hangingPunct="0">
              <a:spcBef>
                <a:spcPct val="30000"/>
              </a:spcBef>
              <a:spcAft>
                <a:spcPct val="0"/>
              </a:spcAft>
              <a:defRPr sz="1300">
                <a:solidFill>
                  <a:schemeClr val="tx1"/>
                </a:solidFill>
                <a:latin typeface="Arial" pitchFamily="34" charset="0"/>
              </a:defRPr>
            </a:lvl6pPr>
            <a:lvl7pPr marL="3219054" indent="-247620" eaLnBrk="0" fontAlgn="base" hangingPunct="0">
              <a:spcBef>
                <a:spcPct val="30000"/>
              </a:spcBef>
              <a:spcAft>
                <a:spcPct val="0"/>
              </a:spcAft>
              <a:defRPr sz="1300">
                <a:solidFill>
                  <a:schemeClr val="tx1"/>
                </a:solidFill>
                <a:latin typeface="Arial" pitchFamily="34" charset="0"/>
              </a:defRPr>
            </a:lvl7pPr>
            <a:lvl8pPr marL="3714293" indent="-247620" eaLnBrk="0" fontAlgn="base" hangingPunct="0">
              <a:spcBef>
                <a:spcPct val="30000"/>
              </a:spcBef>
              <a:spcAft>
                <a:spcPct val="0"/>
              </a:spcAft>
              <a:defRPr sz="1300">
                <a:solidFill>
                  <a:schemeClr val="tx1"/>
                </a:solidFill>
                <a:latin typeface="Arial" pitchFamily="34" charset="0"/>
              </a:defRPr>
            </a:lvl8pPr>
            <a:lvl9pPr marL="4209532" indent="-247620" eaLnBrk="0" fontAlgn="base" hangingPunct="0">
              <a:spcBef>
                <a:spcPct val="30000"/>
              </a:spcBef>
              <a:spcAft>
                <a:spcPct val="0"/>
              </a:spcAft>
              <a:defRPr sz="1300">
                <a:solidFill>
                  <a:schemeClr val="tx1"/>
                </a:solidFill>
                <a:latin typeface="Arial" pitchFamily="34" charset="0"/>
              </a:defRPr>
            </a:lvl9pPr>
          </a:lstStyle>
          <a:p>
            <a:pPr>
              <a:spcBef>
                <a:spcPct val="0"/>
              </a:spcBef>
            </a:pPr>
            <a:fld id="{1B49B34D-A630-4E4F-89E7-56A0834C4E07}" type="slidenum">
              <a:rPr lang="it-IT" altLang="it-IT">
                <a:solidFill>
                  <a:srgbClr val="000000"/>
                </a:solidFill>
              </a:rPr>
              <a:pPr>
                <a:spcBef>
                  <a:spcPct val="0"/>
                </a:spcBef>
              </a:pPr>
              <a:t>21</a:t>
            </a:fld>
            <a:endParaRPr lang="it-IT" altLang="it-IT">
              <a:solidFill>
                <a:srgbClr val="000000"/>
              </a:solidFill>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4021294" y="9721106"/>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8C0F6A92-FCF1-4538-84CD-D7A0F0637BB2}" type="slidenum">
              <a:rPr lang="it-IT" altLang="it-IT">
                <a:solidFill>
                  <a:srgbClr val="000000"/>
                </a:solidFill>
                <a:latin typeface="Arial" charset="0"/>
                <a:cs typeface="Arial" charset="0"/>
              </a:rPr>
              <a:pPr algn="r" eaLnBrk="1" fontAlgn="base" hangingPunct="1">
                <a:spcBef>
                  <a:spcPct val="0"/>
                </a:spcBef>
                <a:spcAft>
                  <a:spcPct val="0"/>
                </a:spcAft>
              </a:pPr>
              <a:t>23</a:t>
            </a:fld>
            <a:endParaRPr lang="it-IT" altLang="it-IT">
              <a:solidFill>
                <a:srgbClr val="000000"/>
              </a:solidFill>
              <a:latin typeface="Arial" charset="0"/>
              <a:cs typeface="Arial" charset="0"/>
            </a:endParaRPr>
          </a:p>
        </p:txBody>
      </p:sp>
      <p:sp>
        <p:nvSpPr>
          <p:cNvPr id="303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804763" indent="-309524" eaLnBrk="0" hangingPunct="0">
              <a:defRPr>
                <a:solidFill>
                  <a:schemeClr val="tx1"/>
                </a:solidFill>
                <a:latin typeface="Arial" pitchFamily="34" charset="0"/>
              </a:defRPr>
            </a:lvl2pPr>
            <a:lvl3pPr marL="1238098" indent="-247620" eaLnBrk="0" hangingPunct="0">
              <a:defRPr>
                <a:solidFill>
                  <a:schemeClr val="tx1"/>
                </a:solidFill>
                <a:latin typeface="Arial" pitchFamily="34" charset="0"/>
              </a:defRPr>
            </a:lvl3pPr>
            <a:lvl4pPr marL="1733337" indent="-247620" eaLnBrk="0" hangingPunct="0">
              <a:defRPr>
                <a:solidFill>
                  <a:schemeClr val="tx1"/>
                </a:solidFill>
                <a:latin typeface="Arial" pitchFamily="34" charset="0"/>
              </a:defRPr>
            </a:lvl4pPr>
            <a:lvl5pPr marL="2228576" indent="-247620" eaLnBrk="0" hangingPunct="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eaLnBrk="1" hangingPunct="1"/>
            <a:fld id="{B21A4881-B6C4-4CD6-B59B-4612DF119F22}" type="slidenum">
              <a:rPr lang="it-IT" altLang="it-IT" smtClean="0"/>
              <a:pPr eaLnBrk="1" hangingPunct="1"/>
              <a:t>26</a:t>
            </a:fld>
            <a:endParaRPr lang="it-IT" altLang="it-IT"/>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349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2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808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90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297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0DCADE4-0017-45FD-A6CE-2E85196A5F04}" type="datetimeFigureOut">
              <a:rPr lang="it-IT" smtClean="0"/>
              <a:t>24/04/2020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251564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DCADE4-0017-45FD-A6CE-2E85196A5F04}" type="datetimeFigureOut">
              <a:rPr lang="it-IT" smtClean="0"/>
              <a:t>24/04/2020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4088719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0DCADE4-0017-45FD-A6CE-2E85196A5F04}" type="datetimeFigureOut">
              <a:rPr lang="it-IT" smtClean="0"/>
              <a:t>24/04/2020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399794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0DCADE4-0017-45FD-A6CE-2E85196A5F04}" type="datetimeFigureOut">
              <a:rPr lang="it-IT" smtClean="0"/>
              <a:t>24/04/2020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136742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0DCADE4-0017-45FD-A6CE-2E85196A5F04}" type="datetimeFigureOut">
              <a:rPr lang="it-IT" smtClean="0"/>
              <a:t>24/04/2020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3243748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0DCADE4-0017-45FD-A6CE-2E85196A5F04}" type="datetimeFigureOut">
              <a:rPr lang="it-IT" smtClean="0"/>
              <a:t>24/04/2020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397996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226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CADE4-0017-45FD-A6CE-2E85196A5F04}" type="datetimeFigureOut">
              <a:rPr lang="it-IT" smtClean="0"/>
              <a:t>24/04/2020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1831291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0DCADE4-0017-45FD-A6CE-2E85196A5F04}" type="datetimeFigureOut">
              <a:rPr lang="it-IT" smtClean="0"/>
              <a:t>24/04/2020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267025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0DCADE4-0017-45FD-A6CE-2E85196A5F04}" type="datetimeFigureOut">
              <a:rPr lang="it-IT" smtClean="0"/>
              <a:t>24/04/2020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348147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DCADE4-0017-45FD-A6CE-2E85196A5F04}" type="datetimeFigureOut">
              <a:rPr lang="it-IT" smtClean="0"/>
              <a:t>24/04/2020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2082644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0DCADE4-0017-45FD-A6CE-2E85196A5F04}" type="datetimeFigureOut">
              <a:rPr lang="it-IT" smtClean="0"/>
              <a:t>24/04/2020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4CA2920-7F9E-46AD-B927-CBAAA36B73DE}" type="slidenum">
              <a:rPr lang="it-IT" smtClean="0"/>
              <a:t>‹N›</a:t>
            </a:fld>
            <a:endParaRPr lang="it-IT"/>
          </a:p>
        </p:txBody>
      </p:sp>
    </p:spTree>
    <p:extLst>
      <p:ext uri="{BB962C8B-B14F-4D97-AF65-F5344CB8AC3E}">
        <p14:creationId xmlns:p14="http://schemas.microsoft.com/office/powerpoint/2010/main" val="138373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842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441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340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078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30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088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673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Fare clic per modificare stile</a:t>
            </a:r>
          </a:p>
        </p:txBody>
      </p:sp>
      <p:sp>
        <p:nvSpPr>
          <p:cNvPr id="7171"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702468"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pPr>
              <a:defRPr/>
            </a:pPr>
            <a:endParaRPr lang="en-US"/>
          </a:p>
        </p:txBody>
      </p:sp>
      <p:sp>
        <p:nvSpPr>
          <p:cNvPr id="702470" name="Rectangle 1030"/>
          <p:cNvSpPr>
            <a:spLocks noGrp="1" noChangeArrowheads="1"/>
          </p:cNvSpPr>
          <p:nvPr>
            <p:ph type="sldNum" sz="quarter" idx="4"/>
          </p:nvPr>
        </p:nvSpPr>
        <p:spPr bwMode="auto">
          <a:xfrm>
            <a:off x="70104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ea typeface="ＭＳ Ｐゴシック" charset="-128"/>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70" r:id="rId1"/>
    <p:sldLayoutId id="2147484669" r:id="rId2"/>
    <p:sldLayoutId id="2147484668" r:id="rId3"/>
    <p:sldLayoutId id="2147484667" r:id="rId4"/>
    <p:sldLayoutId id="2147484666" r:id="rId5"/>
    <p:sldLayoutId id="2147484665" r:id="rId6"/>
    <p:sldLayoutId id="2147484664" r:id="rId7"/>
    <p:sldLayoutId id="2147484663" r:id="rId8"/>
    <p:sldLayoutId id="2147484662" r:id="rId9"/>
    <p:sldLayoutId id="2147484661" r:id="rId10"/>
    <p:sldLayoutId id="2147484660" r:id="rId11"/>
    <p:sldLayoutId id="2147484659" r:id="rId12"/>
    <p:sldLayoutId id="2147484658" r:id="rId13"/>
  </p:sldLayoutIdLst>
  <p:hf sldNum="0" hdr="0" ftr="0" dt="0"/>
  <p:txStyles>
    <p:titleStyle>
      <a:lvl1pPr algn="ctr"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CADE4-0017-45FD-A6CE-2E85196A5F04}" type="datetimeFigureOut">
              <a:rPr lang="it-IT" smtClean="0"/>
              <a:t>24/04/2020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A2920-7F9E-46AD-B927-CBAAA36B73DE}" type="slidenum">
              <a:rPr lang="it-IT" smtClean="0"/>
              <a:t>‹N›</a:t>
            </a:fld>
            <a:endParaRPr lang="it-IT"/>
          </a:p>
        </p:txBody>
      </p:sp>
    </p:spTree>
    <p:extLst>
      <p:ext uri="{BB962C8B-B14F-4D97-AF65-F5344CB8AC3E}">
        <p14:creationId xmlns:p14="http://schemas.microsoft.com/office/powerpoint/2010/main" val="818554876"/>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395288" y="1557338"/>
            <a:ext cx="8208962" cy="4114800"/>
          </a:xfrm>
          <a:solidFill>
            <a:srgbClr val="FFFFCC"/>
          </a:solidFill>
        </p:spPr>
        <p:txBody>
          <a:bodyPr/>
          <a:lstStyle/>
          <a:p>
            <a:pPr eaLnBrk="1" hangingPunct="1">
              <a:lnSpc>
                <a:spcPct val="90000"/>
              </a:lnSpc>
            </a:pPr>
            <a:endParaRPr lang="it-IT" sz="2800">
              <a:latin typeface="Arial" charset="0"/>
              <a:ea typeface="ＭＳ Ｐゴシック" charset="0"/>
              <a:cs typeface="ＭＳ Ｐゴシック" charset="0"/>
            </a:endParaRPr>
          </a:p>
          <a:p>
            <a:pPr algn="ctr" eaLnBrk="1" hangingPunct="1">
              <a:lnSpc>
                <a:spcPct val="90000"/>
              </a:lnSpc>
              <a:buFontTx/>
              <a:buNone/>
            </a:pPr>
            <a:endParaRPr lang="it-IT" sz="2800">
              <a:latin typeface="Arial" charset="0"/>
              <a:ea typeface="ＭＳ Ｐゴシック" charset="0"/>
              <a:cs typeface="ＭＳ Ｐゴシック" charset="0"/>
            </a:endParaRPr>
          </a:p>
          <a:p>
            <a:pPr algn="ctr" eaLnBrk="1" hangingPunct="1">
              <a:lnSpc>
                <a:spcPct val="90000"/>
              </a:lnSpc>
              <a:buFontTx/>
              <a:buNone/>
            </a:pPr>
            <a:endParaRPr lang="it-IT" sz="2800">
              <a:latin typeface="Arial" charset="0"/>
              <a:ea typeface="ＭＳ Ｐゴシック" charset="0"/>
              <a:cs typeface="ＭＳ Ｐゴシック" charset="0"/>
            </a:endParaRPr>
          </a:p>
        </p:txBody>
      </p:sp>
      <p:sp>
        <p:nvSpPr>
          <p:cNvPr id="88067" name="Rectangle 2"/>
          <p:cNvSpPr>
            <a:spLocks noGrp="1" noChangeArrowheads="1"/>
          </p:cNvSpPr>
          <p:nvPr>
            <p:ph type="title"/>
          </p:nvPr>
        </p:nvSpPr>
        <p:spPr>
          <a:xfrm>
            <a:off x="684213" y="2492375"/>
            <a:ext cx="7704137" cy="1143000"/>
          </a:xfrm>
        </p:spPr>
        <p:txBody>
          <a:bodyPr/>
          <a:lstStyle/>
          <a:p>
            <a:pPr eaLnBrk="1" hangingPunct="1"/>
            <a:r>
              <a:rPr lang="it-IT">
                <a:solidFill>
                  <a:schemeClr val="tx1"/>
                </a:solidFill>
                <a:latin typeface="Arial" charset="0"/>
                <a:ea typeface="ＭＳ Ｐゴシック" charset="0"/>
                <a:cs typeface="ＭＳ Ｐゴシック" charset="0"/>
              </a:rPr>
              <a:t>Caso Farmacologico 5</a:t>
            </a:r>
            <a:br>
              <a:rPr lang="it-IT">
                <a:solidFill>
                  <a:schemeClr val="tx1"/>
                </a:solidFill>
                <a:latin typeface="Arial" charset="0"/>
                <a:ea typeface="ＭＳ Ｐゴシック" charset="0"/>
                <a:cs typeface="ＭＳ Ｐゴシック" charset="0"/>
              </a:rPr>
            </a:br>
            <a:r>
              <a:rPr lang="ja-JP" altLang="it-IT">
                <a:solidFill>
                  <a:schemeClr val="tx1"/>
                </a:solidFill>
                <a:latin typeface="Arial" charset="0"/>
                <a:ea typeface="ＭＳ Ｐゴシック" charset="0"/>
                <a:cs typeface="ＭＳ Ｐゴシック" charset="0"/>
              </a:rPr>
              <a:t>“</a:t>
            </a:r>
            <a:r>
              <a:rPr lang="it-IT">
                <a:solidFill>
                  <a:schemeClr val="tx1"/>
                </a:solidFill>
                <a:latin typeface="Arial" charset="0"/>
                <a:ea typeface="ＭＳ Ｐゴシック" charset="0"/>
                <a:cs typeface="ＭＳ Ｐゴシック" charset="0"/>
              </a:rPr>
              <a:t>CHE FATICA RESPIRARE E CALCIARE!</a:t>
            </a:r>
            <a:r>
              <a:rPr lang="it-IT">
                <a:latin typeface="Arial" charset="0"/>
                <a:ea typeface="ＭＳ Ｐゴシック" charset="0"/>
                <a:cs typeface="ＭＳ Ｐゴシック" charset="0"/>
              </a:rPr>
              <a:t/>
            </a:r>
            <a:br>
              <a:rPr lang="it-IT">
                <a:latin typeface="Arial" charset="0"/>
                <a:ea typeface="ＭＳ Ｐゴシック" charset="0"/>
                <a:cs typeface="ＭＳ Ｐゴシック" charset="0"/>
              </a:rPr>
            </a:br>
            <a:r>
              <a:rPr lang="ja-JP" altLang="it-IT">
                <a:solidFill>
                  <a:schemeClr val="tx1"/>
                </a:solidFill>
                <a:latin typeface="Arial" charset="0"/>
                <a:ea typeface="ＭＳ Ｐゴシック" charset="0"/>
                <a:cs typeface="ＭＳ Ｐゴシック" charset="0"/>
              </a:rPr>
              <a:t>”</a:t>
            </a:r>
            <a:endParaRPr lang="it-IT">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219561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Commento caso clinico n. 5</a:t>
            </a:r>
          </a:p>
        </p:txBody>
      </p:sp>
    </p:spTree>
    <p:extLst>
      <p:ext uri="{BB962C8B-B14F-4D97-AF65-F5344CB8AC3E}">
        <p14:creationId xmlns:p14="http://schemas.microsoft.com/office/powerpoint/2010/main" val="257252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body" idx="1"/>
          </p:nvPr>
        </p:nvSpPr>
        <p:spPr>
          <a:xfrm>
            <a:off x="107950" y="765175"/>
            <a:ext cx="4608513" cy="431800"/>
          </a:xfrm>
        </p:spPr>
        <p:txBody>
          <a:bodyPr/>
          <a:lstStyle/>
          <a:p>
            <a:pPr algn="ctr">
              <a:lnSpc>
                <a:spcPct val="90000"/>
              </a:lnSpc>
              <a:buFontTx/>
              <a:buNone/>
            </a:pPr>
            <a:r>
              <a:rPr lang="it-IT" sz="1400">
                <a:solidFill>
                  <a:srgbClr val="000000"/>
                </a:solidFill>
                <a:latin typeface="Arial" charset="0"/>
                <a:ea typeface="ＭＳ Ｐゴシック" charset="0"/>
                <a:cs typeface="ＭＳ Ｐゴシック" charset="0"/>
              </a:rPr>
              <a:t>Gasche Y et al., NEJM, 2004, 351: 2827-31</a:t>
            </a:r>
          </a:p>
        </p:txBody>
      </p:sp>
      <p:pic>
        <p:nvPicPr>
          <p:cNvPr id="102403" name="Picture 1027"/>
          <p:cNvPicPr>
            <a:picLocks noChangeAspect="1" noChangeArrowheads="1"/>
          </p:cNvPicPr>
          <p:nvPr/>
        </p:nvPicPr>
        <p:blipFill>
          <a:blip r:embed="rId3" cstate="email">
            <a:extLst>
              <a:ext uri="{28A0092B-C50C-407E-A947-70E740481C1C}">
                <a14:useLocalDpi xmlns:a14="http://schemas.microsoft.com/office/drawing/2010/main" val="0"/>
              </a:ext>
            </a:extLst>
          </a:blip>
          <a:srcRect r="2025"/>
          <a:stretch>
            <a:fillRect/>
          </a:stretch>
        </p:blipFill>
        <p:spPr bwMode="auto">
          <a:xfrm>
            <a:off x="4716463" y="765175"/>
            <a:ext cx="444658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1028"/>
          <p:cNvSpPr txBox="1">
            <a:spLocks noChangeArrowheads="1"/>
          </p:cNvSpPr>
          <p:nvPr/>
        </p:nvSpPr>
        <p:spPr bwMode="auto">
          <a:xfrm>
            <a:off x="381000" y="1422400"/>
            <a:ext cx="41910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spcBef>
                <a:spcPct val="50000"/>
              </a:spcBef>
            </a:pPr>
            <a:r>
              <a:rPr lang="it-IT" sz="1800" i="1">
                <a:solidFill>
                  <a:srgbClr val="000000"/>
                </a:solidFill>
                <a:cs typeface="Arial" charset="0"/>
              </a:rPr>
              <a:t>Case report:</a:t>
            </a:r>
          </a:p>
          <a:p>
            <a:pPr eaLnBrk="1" hangingPunct="1">
              <a:spcBef>
                <a:spcPct val="50000"/>
              </a:spcBef>
            </a:pPr>
            <a:r>
              <a:rPr lang="it-IT" sz="1800">
                <a:solidFill>
                  <a:srgbClr val="000000"/>
                </a:solidFill>
                <a:cs typeface="Arial" charset="0"/>
              </a:rPr>
              <a:t>Perdita di coscienza (score 6 nella scala del coma di Glasgow)</a:t>
            </a:r>
          </a:p>
          <a:p>
            <a:pPr eaLnBrk="1" hangingPunct="1">
              <a:spcBef>
                <a:spcPct val="50000"/>
              </a:spcBef>
            </a:pPr>
            <a:r>
              <a:rPr lang="it-IT" sz="1800">
                <a:solidFill>
                  <a:srgbClr val="000000"/>
                </a:solidFill>
                <a:cs typeface="Arial" charset="0"/>
              </a:rPr>
              <a:t>- CYP3A4: responsabile dell</a:t>
            </a:r>
            <a:r>
              <a:rPr lang="ja-JP" altLang="it-IT" sz="1800">
                <a:solidFill>
                  <a:srgbClr val="000000"/>
                </a:solidFill>
                <a:cs typeface="Arial" charset="0"/>
              </a:rPr>
              <a:t>’</a:t>
            </a:r>
            <a:r>
              <a:rPr lang="it-IT" sz="1800">
                <a:solidFill>
                  <a:srgbClr val="000000"/>
                </a:solidFill>
                <a:cs typeface="Arial" charset="0"/>
              </a:rPr>
              <a:t>80 % del metabolismo della codeina (inibito da voriconazolo e claritromicina)</a:t>
            </a:r>
          </a:p>
          <a:p>
            <a:pPr eaLnBrk="1" hangingPunct="1">
              <a:spcBef>
                <a:spcPct val="50000"/>
              </a:spcBef>
            </a:pPr>
            <a:r>
              <a:rPr lang="it-IT" sz="1800">
                <a:solidFill>
                  <a:srgbClr val="000000"/>
                </a:solidFill>
                <a:cs typeface="Arial" charset="0"/>
              </a:rPr>
              <a:t>- CYP2D6: ultrarapid metabolism responsabile del 10% del metabolismo di codeina </a:t>
            </a:r>
          </a:p>
          <a:p>
            <a:pPr eaLnBrk="1" hangingPunct="1">
              <a:spcBef>
                <a:spcPct val="50000"/>
              </a:spcBef>
              <a:buFontTx/>
              <a:buChar char="-"/>
            </a:pPr>
            <a:r>
              <a:rPr lang="it-IT" sz="1800">
                <a:solidFill>
                  <a:srgbClr val="000000"/>
                </a:solidFill>
                <a:cs typeface="Arial" charset="0"/>
              </a:rPr>
              <a:t>Insufficienza renale acuta per accumulo glucuronidi</a:t>
            </a:r>
          </a:p>
          <a:p>
            <a:pPr algn="ctr" eaLnBrk="1" hangingPunct="1">
              <a:spcBef>
                <a:spcPct val="50000"/>
              </a:spcBef>
            </a:pPr>
            <a:r>
              <a:rPr lang="it-IT" sz="1800">
                <a:solidFill>
                  <a:srgbClr val="000000"/>
                </a:solidFill>
                <a:cs typeface="Arial" charset="0"/>
              </a:rPr>
              <a:t>75% della codeina totale veniva trasformato in morfina e  rispettivi metaboliti rispetto al 10% dell</a:t>
            </a:r>
            <a:r>
              <a:rPr lang="ja-JP" altLang="it-IT" sz="1800">
                <a:solidFill>
                  <a:srgbClr val="000000"/>
                </a:solidFill>
                <a:cs typeface="Arial" charset="0"/>
              </a:rPr>
              <a:t>’</a:t>
            </a:r>
            <a:r>
              <a:rPr lang="it-IT" sz="1800">
                <a:solidFill>
                  <a:srgbClr val="000000"/>
                </a:solidFill>
                <a:cs typeface="Arial" charset="0"/>
              </a:rPr>
              <a:t>individuo normale</a:t>
            </a:r>
          </a:p>
        </p:txBody>
      </p:sp>
      <p:sp>
        <p:nvSpPr>
          <p:cNvPr id="102405" name="Text Box 1029"/>
          <p:cNvSpPr txBox="1">
            <a:spLocks noChangeArrowheads="1"/>
          </p:cNvSpPr>
          <p:nvPr/>
        </p:nvSpPr>
        <p:spPr bwMode="auto">
          <a:xfrm>
            <a:off x="14288" y="-23813"/>
            <a:ext cx="9129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it-IT" sz="3200">
                <a:solidFill>
                  <a:srgbClr val="000000"/>
                </a:solidFill>
              </a:rPr>
              <a:t>Esempio di interazione a livello di citocromo P450</a:t>
            </a:r>
          </a:p>
        </p:txBody>
      </p:sp>
    </p:spTree>
    <p:extLst>
      <p:ext uri="{BB962C8B-B14F-4D97-AF65-F5344CB8AC3E}">
        <p14:creationId xmlns:p14="http://schemas.microsoft.com/office/powerpoint/2010/main" val="28241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289175" y="2070100"/>
            <a:ext cx="4568825" cy="1143000"/>
          </a:xfrm>
          <a:solidFill>
            <a:srgbClr val="FF0000"/>
          </a:solidFill>
        </p:spPr>
        <p:txBody>
          <a:bodyPr/>
          <a:lstStyle/>
          <a:p>
            <a:pPr eaLnBrk="1" hangingPunct="1"/>
            <a:r>
              <a:rPr lang="it-IT" altLang="it-IT">
                <a:solidFill>
                  <a:schemeClr val="bg1"/>
                </a:solidFill>
              </a:rPr>
              <a:t>FARMACI E SPORT</a:t>
            </a:r>
          </a:p>
        </p:txBody>
      </p:sp>
      <p:sp>
        <p:nvSpPr>
          <p:cNvPr id="54275" name="Rectangle 3"/>
          <p:cNvSpPr>
            <a:spLocks noGrp="1" noChangeArrowheads="1"/>
          </p:cNvSpPr>
          <p:nvPr>
            <p:ph type="subTitle" idx="1"/>
          </p:nvPr>
        </p:nvSpPr>
        <p:spPr>
          <a:xfrm>
            <a:off x="474663" y="4927600"/>
            <a:ext cx="8305800" cy="1752600"/>
          </a:xfrm>
        </p:spPr>
        <p:txBody>
          <a:bodyPr/>
          <a:lstStyle/>
          <a:p>
            <a:pPr eaLnBrk="1" hangingPunct="1"/>
            <a:r>
              <a:rPr lang="it-IT" altLang="it-IT" dirty="0"/>
              <a:t>Docente:</a:t>
            </a:r>
          </a:p>
          <a:p>
            <a:pPr eaLnBrk="1" hangingPunct="1"/>
            <a:r>
              <a:rPr lang="it-IT" altLang="it-IT" dirty="0"/>
              <a:t> </a:t>
            </a:r>
            <a:r>
              <a:rPr lang="it-IT" altLang="it-IT" sz="2400" b="1" dirty="0"/>
              <a:t>Roberto Leone</a:t>
            </a:r>
          </a:p>
          <a:p>
            <a:pPr algn="l" eaLnBrk="1" hangingPunct="1"/>
            <a:endParaRPr lang="it-IT" altLang="it-IT" b="1" dirty="0"/>
          </a:p>
          <a:p>
            <a:pPr algn="l" eaLnBrk="1" hangingPunct="1"/>
            <a:r>
              <a:rPr lang="it-IT" altLang="it-IT" b="1" dirty="0"/>
              <a:t>EMAIL: </a:t>
            </a:r>
            <a:r>
              <a:rPr lang="it-IT" altLang="it-IT" dirty="0"/>
              <a:t>roberto.leone@univr.it</a:t>
            </a:r>
          </a:p>
          <a:p>
            <a:pPr algn="l" eaLnBrk="1" hangingPunct="1"/>
            <a:endParaRPr lang="it-IT" altLang="it-IT" b="1" dirty="0"/>
          </a:p>
        </p:txBody>
      </p:sp>
      <p:sp>
        <p:nvSpPr>
          <p:cNvPr id="54276" name="Text Box 4"/>
          <p:cNvSpPr txBox="1">
            <a:spLocks noChangeArrowheads="1"/>
          </p:cNvSpPr>
          <p:nvPr/>
        </p:nvSpPr>
        <p:spPr bwMode="auto">
          <a:xfrm>
            <a:off x="4098925" y="9255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itchFamily="34" charset="0"/>
                <a:ea typeface="MS PGothic" pitchFamily="34" charset="-128"/>
              </a:defRPr>
            </a:lvl1pPr>
            <a:lvl2pPr marL="742950" indent="-285750">
              <a:spcBef>
                <a:spcPct val="20000"/>
              </a:spcBef>
              <a:buChar char="–"/>
              <a:defRPr sz="2000">
                <a:solidFill>
                  <a:schemeClr val="tx1"/>
                </a:solidFill>
                <a:latin typeface="Arial" pitchFamily="34" charset="0"/>
                <a:ea typeface="MS PGothic" pitchFamily="34" charset="-128"/>
              </a:defRPr>
            </a:lvl2pPr>
            <a:lvl3pPr marL="1143000" indent="-228600">
              <a:spcBef>
                <a:spcPct val="20000"/>
              </a:spcBef>
              <a:buChar char="•"/>
              <a:defRPr sz="20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endParaRPr lang="en-US" altLang="it-IT">
              <a:solidFill>
                <a:srgbClr val="000000"/>
              </a:solidFill>
            </a:endParaRPr>
          </a:p>
        </p:txBody>
      </p:sp>
      <p:pic>
        <p:nvPicPr>
          <p:cNvPr id="5427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b="56010"/>
          <a:stretch>
            <a:fillRect/>
          </a:stretch>
        </p:blipFill>
        <p:spPr bwMode="auto">
          <a:xfrm>
            <a:off x="-23813" y="-26988"/>
            <a:ext cx="9167813" cy="119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8" name="Picture 4" descr="C:\Users\Afarmacologo\AppData\Local\Microsoft\Windows\Temporary Internet Files\Content.IE5\Q7HXFDNI\farmaci3_1[1].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9592" y="2636912"/>
            <a:ext cx="1038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81876"/>
          <a:stretch>
            <a:fillRect/>
          </a:stretch>
        </p:blipFill>
        <p:spPr bwMode="auto">
          <a:xfrm>
            <a:off x="0" y="1209675"/>
            <a:ext cx="9131300"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80" name="Picture 5" descr="C:\Users\Afarmacologo\AppData\Local\Microsoft\Windows\Temporary Internet Files\Content.IE5\OV71CJZB\sport[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76983" y="2644620"/>
            <a:ext cx="16748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715777" y="3861048"/>
            <a:ext cx="5688632" cy="781752"/>
          </a:xfrm>
          <a:prstGeom prst="rect">
            <a:avLst/>
          </a:prstGeom>
        </p:spPr>
        <p:txBody>
          <a:bodyPr wrap="square">
            <a:spAutoFit/>
          </a:bodyPr>
          <a:lstStyle/>
          <a:p>
            <a:pPr algn="ctr" eaLnBrk="1" hangingPunct="1">
              <a:spcBef>
                <a:spcPct val="20000"/>
              </a:spcBef>
              <a:buClr>
                <a:srgbClr val="FFFF00"/>
              </a:buClr>
              <a:buSzPct val="80000"/>
              <a:buFont typeface="Wingdings" pitchFamily="2" charset="2"/>
              <a:buNone/>
              <a:defRPr/>
            </a:pPr>
            <a:r>
              <a:rPr kumimoji="1" lang="it-IT" sz="2800" b="1" dirty="0">
                <a:solidFill>
                  <a:srgbClr val="000099"/>
                </a:solidFill>
                <a:effectLst>
                  <a:outerShdw blurRad="38100" dist="38100" dir="2700000" algn="tl">
                    <a:srgbClr val="000000"/>
                  </a:outerShdw>
                </a:effectLst>
                <a:latin typeface="Arial" charset="0"/>
              </a:rPr>
              <a:t>“Le interazioni farmacologiche»</a:t>
            </a:r>
            <a:endParaRPr kumimoji="1" lang="it-IT" sz="2800" b="1" dirty="0">
              <a:solidFill>
                <a:schemeClr val="tx2"/>
              </a:solidFill>
              <a:effectLst>
                <a:outerShdw blurRad="38100" dist="38100" dir="2700000" algn="tl">
                  <a:srgbClr val="000000"/>
                </a:outerShdw>
              </a:effectLst>
              <a:latin typeface="Arial" charset="0"/>
            </a:endParaRPr>
          </a:p>
          <a:p>
            <a:pPr algn="ctr" eaLnBrk="1" hangingPunct="1">
              <a:spcBef>
                <a:spcPct val="20000"/>
              </a:spcBef>
              <a:buClr>
                <a:srgbClr val="FFFF00"/>
              </a:buClr>
              <a:buSzPct val="80000"/>
              <a:buFont typeface="Wingdings" pitchFamily="2" charset="2"/>
              <a:buNone/>
              <a:defRPr/>
            </a:pPr>
            <a:r>
              <a:rPr lang="it-IT" b="1" dirty="0">
                <a:solidFill>
                  <a:schemeClr val="bg1"/>
                </a:solidFill>
                <a:latin typeface="Comic Sans MS" pitchFamily="66" charset="0"/>
              </a:rPr>
              <a:t>g</a:t>
            </a:r>
            <a:endParaRPr kumimoji="1" lang="it-IT" sz="2800" b="1" dirty="0">
              <a:solidFill>
                <a:schemeClr val="bg1"/>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00794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4"/>
          <p:cNvPicPr>
            <a:picLocks noChangeAspect="1" noChangeArrowheads="1"/>
          </p:cNvPicPr>
          <p:nvPr/>
        </p:nvPicPr>
        <p:blipFill>
          <a:blip r:embed="rId3">
            <a:extLst>
              <a:ext uri="{28A0092B-C50C-407E-A947-70E740481C1C}">
                <a14:useLocalDpi xmlns:a14="http://schemas.microsoft.com/office/drawing/2010/main" val="0"/>
              </a:ext>
            </a:extLst>
          </a:blip>
          <a:srcRect l="16402" t="22993" r="16402" b="22002"/>
          <a:stretch>
            <a:fillRect/>
          </a:stretch>
        </p:blipFill>
        <p:spPr bwMode="auto">
          <a:xfrm>
            <a:off x="179388" y="620713"/>
            <a:ext cx="878522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18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179388" y="0"/>
            <a:ext cx="8785225" cy="1143000"/>
          </a:xfrm>
        </p:spPr>
        <p:txBody>
          <a:bodyPr/>
          <a:lstStyle/>
          <a:p>
            <a:pPr eaLnBrk="1" hangingPunct="1">
              <a:defRPr/>
            </a:pPr>
            <a:r>
              <a:rPr lang="en-US" sz="4000">
                <a:solidFill>
                  <a:srgbClr val="FF3300"/>
                </a:solidFill>
                <a:effectLst>
                  <a:outerShdw blurRad="38100" dist="38100" dir="2700000" algn="tl">
                    <a:srgbClr val="C0C0C0"/>
                  </a:outerShdw>
                </a:effectLst>
              </a:rPr>
              <a:t>EFFETTO DI UNA INTERAZIONE</a:t>
            </a:r>
          </a:p>
        </p:txBody>
      </p:sp>
      <p:pic>
        <p:nvPicPr>
          <p:cNvPr id="306179" name="Picture 19"/>
          <p:cNvPicPr>
            <a:picLocks noChangeAspect="1" noChangeArrowheads="1"/>
          </p:cNvPicPr>
          <p:nvPr/>
        </p:nvPicPr>
        <p:blipFill>
          <a:blip r:embed="rId3">
            <a:extLst>
              <a:ext uri="{28A0092B-C50C-407E-A947-70E740481C1C}">
                <a14:useLocalDpi xmlns:a14="http://schemas.microsoft.com/office/drawing/2010/main" val="0"/>
              </a:ext>
            </a:extLst>
          </a:blip>
          <a:srcRect l="14180" t="36165" r="15547" b="19646"/>
          <a:stretch>
            <a:fillRect/>
          </a:stretch>
        </p:blipFill>
        <p:spPr bwMode="auto">
          <a:xfrm>
            <a:off x="323850" y="1628775"/>
            <a:ext cx="8567738"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089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uppo 9">
            <a:extLst>
              <a:ext uri="{FF2B5EF4-FFF2-40B4-BE49-F238E27FC236}">
                <a16:creationId xmlns:a16="http://schemas.microsoft.com/office/drawing/2014/main" id="{314AE952-91A9-4181-92E8-07E12640D8D3}"/>
              </a:ext>
            </a:extLst>
          </p:cNvPr>
          <p:cNvGrpSpPr>
            <a:grpSpLocks/>
          </p:cNvGrpSpPr>
          <p:nvPr/>
        </p:nvGrpSpPr>
        <p:grpSpPr bwMode="auto">
          <a:xfrm>
            <a:off x="2232200" y="1380551"/>
            <a:ext cx="3673475" cy="400050"/>
            <a:chOff x="1115616" y="1005926"/>
            <a:chExt cx="3672408" cy="400690"/>
          </a:xfrm>
        </p:grpSpPr>
        <p:sp>
          <p:nvSpPr>
            <p:cNvPr id="108583" name="CasellaDiTesto 3">
              <a:extLst>
                <a:ext uri="{FF2B5EF4-FFF2-40B4-BE49-F238E27FC236}">
                  <a16:creationId xmlns:a16="http://schemas.microsoft.com/office/drawing/2014/main" id="{1E121EFF-1FFF-43F4-A766-8761DF68E088}"/>
                </a:ext>
              </a:extLst>
            </p:cNvPr>
            <p:cNvSpPr txBox="1">
              <a:spLocks noChangeArrowheads="1"/>
            </p:cNvSpPr>
            <p:nvPr/>
          </p:nvSpPr>
          <p:spPr bwMode="auto">
            <a:xfrm>
              <a:off x="1471575" y="1021605"/>
              <a:ext cx="2960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latin typeface="Calibri" panose="020F0502020204030204" pitchFamily="34" charset="0"/>
                </a:rPr>
                <a:t>Somministrazione dei farmaci</a:t>
              </a:r>
            </a:p>
          </p:txBody>
        </p:sp>
        <p:sp>
          <p:nvSpPr>
            <p:cNvPr id="18" name="Rettangolo arrotondato 17">
              <a:extLst>
                <a:ext uri="{FF2B5EF4-FFF2-40B4-BE49-F238E27FC236}">
                  <a16:creationId xmlns:a16="http://schemas.microsoft.com/office/drawing/2014/main" id="{9F796CD7-109E-473A-BD7A-E7DA858812E3}"/>
                </a:ext>
              </a:extLst>
            </p:cNvPr>
            <p:cNvSpPr/>
            <p:nvPr/>
          </p:nvSpPr>
          <p:spPr>
            <a:xfrm>
              <a:off x="1115616" y="1005926"/>
              <a:ext cx="3672408" cy="40069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grpSp>
      <p:grpSp>
        <p:nvGrpSpPr>
          <p:cNvPr id="108547" name="Gruppo 10">
            <a:extLst>
              <a:ext uri="{FF2B5EF4-FFF2-40B4-BE49-F238E27FC236}">
                <a16:creationId xmlns:a16="http://schemas.microsoft.com/office/drawing/2014/main" id="{B41EC8E4-B3F7-440A-8A59-707574D1EF25}"/>
              </a:ext>
            </a:extLst>
          </p:cNvPr>
          <p:cNvGrpSpPr>
            <a:grpSpLocks/>
          </p:cNvGrpSpPr>
          <p:nvPr/>
        </p:nvGrpSpPr>
        <p:grpSpPr bwMode="auto">
          <a:xfrm>
            <a:off x="2232200" y="2494976"/>
            <a:ext cx="3673475" cy="1511300"/>
            <a:chOff x="1115616" y="1885701"/>
            <a:chExt cx="3672408" cy="1512168"/>
          </a:xfrm>
        </p:grpSpPr>
        <p:sp>
          <p:nvSpPr>
            <p:cNvPr id="108578" name="CasellaDiTesto 4">
              <a:extLst>
                <a:ext uri="{FF2B5EF4-FFF2-40B4-BE49-F238E27FC236}">
                  <a16:creationId xmlns:a16="http://schemas.microsoft.com/office/drawing/2014/main" id="{8C700E40-CC8B-4109-909B-088D122B86EB}"/>
                </a:ext>
              </a:extLst>
            </p:cNvPr>
            <p:cNvSpPr txBox="1">
              <a:spLocks noChangeArrowheads="1"/>
            </p:cNvSpPr>
            <p:nvPr/>
          </p:nvSpPr>
          <p:spPr bwMode="auto">
            <a:xfrm>
              <a:off x="1343355" y="2130465"/>
              <a:ext cx="148996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latin typeface="Calibri" panose="020F0502020204030204" pitchFamily="34" charset="0"/>
                </a:rPr>
                <a:t>Assorbimento</a:t>
              </a:r>
            </a:p>
          </p:txBody>
        </p:sp>
        <p:sp>
          <p:nvSpPr>
            <p:cNvPr id="108579" name="CasellaDiTesto 6">
              <a:extLst>
                <a:ext uri="{FF2B5EF4-FFF2-40B4-BE49-F238E27FC236}">
                  <a16:creationId xmlns:a16="http://schemas.microsoft.com/office/drawing/2014/main" id="{39ADE2A7-9F2B-41A8-90D0-A70DB8750EB6}"/>
                </a:ext>
              </a:extLst>
            </p:cNvPr>
            <p:cNvSpPr txBox="1">
              <a:spLocks noChangeArrowheads="1"/>
            </p:cNvSpPr>
            <p:nvPr/>
          </p:nvSpPr>
          <p:spPr bwMode="auto">
            <a:xfrm>
              <a:off x="1375005" y="2826761"/>
              <a:ext cx="142616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latin typeface="Calibri" panose="020F0502020204030204" pitchFamily="34" charset="0"/>
                </a:rPr>
                <a:t>Metabolismo</a:t>
              </a:r>
            </a:p>
          </p:txBody>
        </p:sp>
        <p:sp>
          <p:nvSpPr>
            <p:cNvPr id="108580" name="CasellaDiTesto 7">
              <a:extLst>
                <a:ext uri="{FF2B5EF4-FFF2-40B4-BE49-F238E27FC236}">
                  <a16:creationId xmlns:a16="http://schemas.microsoft.com/office/drawing/2014/main" id="{1BEBA099-0767-4B0E-872F-D7A3C5D6BB96}"/>
                </a:ext>
              </a:extLst>
            </p:cNvPr>
            <p:cNvSpPr txBox="1">
              <a:spLocks noChangeArrowheads="1"/>
            </p:cNvSpPr>
            <p:nvPr/>
          </p:nvSpPr>
          <p:spPr bwMode="auto">
            <a:xfrm>
              <a:off x="3136039" y="2826761"/>
              <a:ext cx="137569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latin typeface="Calibri" panose="020F0502020204030204" pitchFamily="34" charset="0"/>
                </a:rPr>
                <a:t>Eliminazione</a:t>
              </a:r>
            </a:p>
          </p:txBody>
        </p:sp>
        <p:sp>
          <p:nvSpPr>
            <p:cNvPr id="108581" name="CasellaDiTesto 5">
              <a:extLst>
                <a:ext uri="{FF2B5EF4-FFF2-40B4-BE49-F238E27FC236}">
                  <a16:creationId xmlns:a16="http://schemas.microsoft.com/office/drawing/2014/main" id="{A0C5CCB6-4C59-45F0-9308-596B8BEC4966}"/>
                </a:ext>
              </a:extLst>
            </p:cNvPr>
            <p:cNvSpPr txBox="1">
              <a:spLocks noChangeArrowheads="1"/>
            </p:cNvSpPr>
            <p:nvPr/>
          </p:nvSpPr>
          <p:spPr bwMode="auto">
            <a:xfrm>
              <a:off x="3111674" y="2130465"/>
              <a:ext cx="142442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solidFill>
                    <a:srgbClr val="000000"/>
                  </a:solidFill>
                  <a:latin typeface="Calibri" panose="020F0502020204030204" pitchFamily="34" charset="0"/>
                </a:rPr>
                <a:t>Distribuzione</a:t>
              </a:r>
            </a:p>
          </p:txBody>
        </p:sp>
        <p:sp>
          <p:nvSpPr>
            <p:cNvPr id="20" name="Rettangolo arrotondato 19">
              <a:extLst>
                <a:ext uri="{FF2B5EF4-FFF2-40B4-BE49-F238E27FC236}">
                  <a16:creationId xmlns:a16="http://schemas.microsoft.com/office/drawing/2014/main" id="{34875803-EA77-4EAE-A2D5-5C4710435E58}"/>
                </a:ext>
              </a:extLst>
            </p:cNvPr>
            <p:cNvSpPr/>
            <p:nvPr/>
          </p:nvSpPr>
          <p:spPr>
            <a:xfrm>
              <a:off x="1115616" y="1885701"/>
              <a:ext cx="3672408" cy="15121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grpSp>
      <p:grpSp>
        <p:nvGrpSpPr>
          <p:cNvPr id="108548" name="Gruppo 15">
            <a:extLst>
              <a:ext uri="{FF2B5EF4-FFF2-40B4-BE49-F238E27FC236}">
                <a16:creationId xmlns:a16="http://schemas.microsoft.com/office/drawing/2014/main" id="{9D696565-8FD8-4452-983F-3CE2ACE308CE}"/>
              </a:ext>
            </a:extLst>
          </p:cNvPr>
          <p:cNvGrpSpPr>
            <a:grpSpLocks/>
          </p:cNvGrpSpPr>
          <p:nvPr/>
        </p:nvGrpSpPr>
        <p:grpSpPr bwMode="auto">
          <a:xfrm>
            <a:off x="2232200" y="4649214"/>
            <a:ext cx="3673475" cy="400050"/>
            <a:chOff x="1132283" y="3892406"/>
            <a:chExt cx="3672408" cy="400690"/>
          </a:xfrm>
        </p:grpSpPr>
        <p:sp>
          <p:nvSpPr>
            <p:cNvPr id="108576" name="CasellaDiTesto 21">
              <a:extLst>
                <a:ext uri="{FF2B5EF4-FFF2-40B4-BE49-F238E27FC236}">
                  <a16:creationId xmlns:a16="http://schemas.microsoft.com/office/drawing/2014/main" id="{CBA69408-71C2-4181-94ED-67E33D5A097F}"/>
                </a:ext>
              </a:extLst>
            </p:cNvPr>
            <p:cNvSpPr txBox="1">
              <a:spLocks noChangeArrowheads="1"/>
            </p:cNvSpPr>
            <p:nvPr/>
          </p:nvSpPr>
          <p:spPr bwMode="auto">
            <a:xfrm>
              <a:off x="1815768" y="3915455"/>
              <a:ext cx="2305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latin typeface="Calibri" panose="020F0502020204030204" pitchFamily="34" charset="0"/>
                </a:rPr>
                <a:t>Azioni farmacologiche </a:t>
              </a:r>
            </a:p>
          </p:txBody>
        </p:sp>
        <p:sp>
          <p:nvSpPr>
            <p:cNvPr id="23" name="Rettangolo arrotondato 22">
              <a:extLst>
                <a:ext uri="{FF2B5EF4-FFF2-40B4-BE49-F238E27FC236}">
                  <a16:creationId xmlns:a16="http://schemas.microsoft.com/office/drawing/2014/main" id="{F2538668-A424-4111-BB6A-CF03796C06CE}"/>
                </a:ext>
              </a:extLst>
            </p:cNvPr>
            <p:cNvSpPr/>
            <p:nvPr/>
          </p:nvSpPr>
          <p:spPr>
            <a:xfrm>
              <a:off x="1132283" y="3892406"/>
              <a:ext cx="3672408" cy="40069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grpSp>
      <p:sp>
        <p:nvSpPr>
          <p:cNvPr id="108549" name="CasellaDiTesto 12">
            <a:extLst>
              <a:ext uri="{FF2B5EF4-FFF2-40B4-BE49-F238E27FC236}">
                <a16:creationId xmlns:a16="http://schemas.microsoft.com/office/drawing/2014/main" id="{FD6F62E4-C68C-4B08-943D-D242A30C57AC}"/>
              </a:ext>
            </a:extLst>
          </p:cNvPr>
          <p:cNvSpPr txBox="1">
            <a:spLocks noChangeArrowheads="1"/>
          </p:cNvSpPr>
          <p:nvPr/>
        </p:nvSpPr>
        <p:spPr bwMode="auto">
          <a:xfrm>
            <a:off x="6451622" y="5221098"/>
            <a:ext cx="2268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solidFill>
                  <a:srgbClr val="000000"/>
                </a:solidFill>
                <a:latin typeface="Calibri" panose="020F0502020204030204" pitchFamily="34" charset="0"/>
              </a:rPr>
              <a:t>FARMACODINAMICHE</a:t>
            </a:r>
          </a:p>
        </p:txBody>
      </p:sp>
      <p:grpSp>
        <p:nvGrpSpPr>
          <p:cNvPr id="108550" name="Gruppo 16">
            <a:extLst>
              <a:ext uri="{FF2B5EF4-FFF2-40B4-BE49-F238E27FC236}">
                <a16:creationId xmlns:a16="http://schemas.microsoft.com/office/drawing/2014/main" id="{A858095D-835F-4150-BEC5-ECC5FFF74118}"/>
              </a:ext>
            </a:extLst>
          </p:cNvPr>
          <p:cNvGrpSpPr>
            <a:grpSpLocks/>
          </p:cNvGrpSpPr>
          <p:nvPr/>
        </p:nvGrpSpPr>
        <p:grpSpPr bwMode="auto">
          <a:xfrm>
            <a:off x="3478388" y="5763639"/>
            <a:ext cx="1181100" cy="412750"/>
            <a:chOff x="2411760" y="4885055"/>
            <a:chExt cx="1181806" cy="412576"/>
          </a:xfrm>
        </p:grpSpPr>
        <p:sp>
          <p:nvSpPr>
            <p:cNvPr id="108574" name="CasellaDiTesto 13">
              <a:extLst>
                <a:ext uri="{FF2B5EF4-FFF2-40B4-BE49-F238E27FC236}">
                  <a16:creationId xmlns:a16="http://schemas.microsoft.com/office/drawing/2014/main" id="{18E98BAE-3496-4ADF-8A11-EDA6CD546A2A}"/>
                </a:ext>
              </a:extLst>
            </p:cNvPr>
            <p:cNvSpPr txBox="1">
              <a:spLocks noChangeArrowheads="1"/>
            </p:cNvSpPr>
            <p:nvPr/>
          </p:nvSpPr>
          <p:spPr bwMode="auto">
            <a:xfrm>
              <a:off x="2632466" y="4885055"/>
              <a:ext cx="740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00"/>
                  </a:solidFill>
                  <a:latin typeface="Calibri" panose="020F0502020204030204" pitchFamily="34" charset="0"/>
                </a:rPr>
                <a:t>Effetti</a:t>
              </a:r>
            </a:p>
          </p:txBody>
        </p:sp>
        <p:sp>
          <p:nvSpPr>
            <p:cNvPr id="15" name="Rettangolo arrotondato 14">
              <a:extLst>
                <a:ext uri="{FF2B5EF4-FFF2-40B4-BE49-F238E27FC236}">
                  <a16:creationId xmlns:a16="http://schemas.microsoft.com/office/drawing/2014/main" id="{9400C916-C74F-473B-B065-EE44C50EDB94}"/>
                </a:ext>
              </a:extLst>
            </p:cNvPr>
            <p:cNvSpPr/>
            <p:nvPr/>
          </p:nvSpPr>
          <p:spPr>
            <a:xfrm>
              <a:off x="2411760" y="4896162"/>
              <a:ext cx="1181806" cy="40146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grpSp>
      <p:sp>
        <p:nvSpPr>
          <p:cNvPr id="3" name="Parentesi graffa chiusa 2">
            <a:extLst>
              <a:ext uri="{FF2B5EF4-FFF2-40B4-BE49-F238E27FC236}">
                <a16:creationId xmlns:a16="http://schemas.microsoft.com/office/drawing/2014/main" id="{03BE9644-B508-4576-BFC3-8085E08F891A}"/>
              </a:ext>
            </a:extLst>
          </p:cNvPr>
          <p:cNvSpPr/>
          <p:nvPr/>
        </p:nvSpPr>
        <p:spPr>
          <a:xfrm>
            <a:off x="6080386" y="4666676"/>
            <a:ext cx="287337" cy="1509713"/>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it-IT">
              <a:solidFill>
                <a:prstClr val="black"/>
              </a:solidFill>
              <a:latin typeface="Calibri"/>
            </a:endParaRPr>
          </a:p>
        </p:txBody>
      </p:sp>
      <p:sp>
        <p:nvSpPr>
          <p:cNvPr id="9" name="Freccia in giù 8">
            <a:extLst>
              <a:ext uri="{FF2B5EF4-FFF2-40B4-BE49-F238E27FC236}">
                <a16:creationId xmlns:a16="http://schemas.microsoft.com/office/drawing/2014/main" id="{465FA47C-E52B-43CB-86AC-FD252938E516}"/>
              </a:ext>
            </a:extLst>
          </p:cNvPr>
          <p:cNvSpPr/>
          <p:nvPr/>
        </p:nvSpPr>
        <p:spPr>
          <a:xfrm>
            <a:off x="3994325" y="5206426"/>
            <a:ext cx="150813"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19" name="Freccia in giù 18">
            <a:extLst>
              <a:ext uri="{FF2B5EF4-FFF2-40B4-BE49-F238E27FC236}">
                <a16:creationId xmlns:a16="http://schemas.microsoft.com/office/drawing/2014/main" id="{BF5FAEFE-C488-410D-8809-86F85A696D99}"/>
              </a:ext>
            </a:extLst>
          </p:cNvPr>
          <p:cNvSpPr/>
          <p:nvPr/>
        </p:nvSpPr>
        <p:spPr>
          <a:xfrm>
            <a:off x="3994325" y="1918714"/>
            <a:ext cx="150813"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24" name="Freccia in giù 23">
            <a:extLst>
              <a:ext uri="{FF2B5EF4-FFF2-40B4-BE49-F238E27FC236}">
                <a16:creationId xmlns:a16="http://schemas.microsoft.com/office/drawing/2014/main" id="{9F98A999-F627-4035-97B5-21F0EC5984CA}"/>
              </a:ext>
            </a:extLst>
          </p:cNvPr>
          <p:cNvSpPr/>
          <p:nvPr/>
        </p:nvSpPr>
        <p:spPr>
          <a:xfrm>
            <a:off x="3822875" y="4093589"/>
            <a:ext cx="150813"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25" name="Freccia in giù 24">
            <a:extLst>
              <a:ext uri="{FF2B5EF4-FFF2-40B4-BE49-F238E27FC236}">
                <a16:creationId xmlns:a16="http://schemas.microsoft.com/office/drawing/2014/main" id="{6E536CF6-EACD-44A5-9984-169DD50D94B8}"/>
              </a:ext>
            </a:extLst>
          </p:cNvPr>
          <p:cNvSpPr/>
          <p:nvPr/>
        </p:nvSpPr>
        <p:spPr>
          <a:xfrm flipV="1">
            <a:off x="4089575" y="4093589"/>
            <a:ext cx="150813" cy="438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pic>
        <p:nvPicPr>
          <p:cNvPr id="108556" name="Picture 2" descr="C:\Users\Afarmacologo\AppData\Local\Microsoft\Windows\Temporary Internet Files\Content.IE5\OV71CJZB\260px-ICU_IV_1[1].jpg">
            <a:extLst>
              <a:ext uri="{FF2B5EF4-FFF2-40B4-BE49-F238E27FC236}">
                <a16:creationId xmlns:a16="http://schemas.microsoft.com/office/drawing/2014/main" id="{BC6182F0-9C65-4AD2-8B24-71C344E0DE3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88225" y="1142426"/>
            <a:ext cx="709037" cy="106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7" name="CasellaDiTesto 1">
            <a:extLst>
              <a:ext uri="{FF2B5EF4-FFF2-40B4-BE49-F238E27FC236}">
                <a16:creationId xmlns:a16="http://schemas.microsoft.com/office/drawing/2014/main" id="{E7942962-5678-45B6-B82F-C05956271BC1}"/>
              </a:ext>
            </a:extLst>
          </p:cNvPr>
          <p:cNvSpPr txBox="1">
            <a:spLocks noChangeArrowheads="1"/>
          </p:cNvSpPr>
          <p:nvPr/>
        </p:nvSpPr>
        <p:spPr bwMode="auto">
          <a:xfrm>
            <a:off x="6451622" y="1338986"/>
            <a:ext cx="1797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solidFill>
                  <a:srgbClr val="000000"/>
                </a:solidFill>
                <a:latin typeface="Calibri" panose="020F0502020204030204" pitchFamily="34" charset="0"/>
              </a:rPr>
              <a:t>FARMACEUTICHE</a:t>
            </a:r>
          </a:p>
        </p:txBody>
      </p:sp>
      <p:sp>
        <p:nvSpPr>
          <p:cNvPr id="108558" name="CasellaDiTesto 11">
            <a:extLst>
              <a:ext uri="{FF2B5EF4-FFF2-40B4-BE49-F238E27FC236}">
                <a16:creationId xmlns:a16="http://schemas.microsoft.com/office/drawing/2014/main" id="{299F8B89-9837-4716-A03C-7E2003242F1B}"/>
              </a:ext>
            </a:extLst>
          </p:cNvPr>
          <p:cNvSpPr txBox="1">
            <a:spLocks noChangeArrowheads="1"/>
          </p:cNvSpPr>
          <p:nvPr/>
        </p:nvSpPr>
        <p:spPr bwMode="auto">
          <a:xfrm>
            <a:off x="6451622" y="3041162"/>
            <a:ext cx="2144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solidFill>
                  <a:srgbClr val="000000"/>
                </a:solidFill>
                <a:latin typeface="Calibri" panose="020F0502020204030204" pitchFamily="34" charset="0"/>
              </a:rPr>
              <a:t>FARMACOCINETICHE</a:t>
            </a:r>
          </a:p>
        </p:txBody>
      </p:sp>
      <p:sp>
        <p:nvSpPr>
          <p:cNvPr id="21" name="Freccia a destra 20">
            <a:extLst>
              <a:ext uri="{FF2B5EF4-FFF2-40B4-BE49-F238E27FC236}">
                <a16:creationId xmlns:a16="http://schemas.microsoft.com/office/drawing/2014/main" id="{2EAE9F07-85BC-447D-B32C-027248C4EDB2}"/>
              </a:ext>
            </a:extLst>
          </p:cNvPr>
          <p:cNvSpPr/>
          <p:nvPr/>
        </p:nvSpPr>
        <p:spPr>
          <a:xfrm rot="10800000">
            <a:off x="6040613" y="1499614"/>
            <a:ext cx="360362" cy="8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26" name="Freccia a destra 25">
            <a:extLst>
              <a:ext uri="{FF2B5EF4-FFF2-40B4-BE49-F238E27FC236}">
                <a16:creationId xmlns:a16="http://schemas.microsoft.com/office/drawing/2014/main" id="{1350C062-6097-4AB3-BB28-0FC3213CE2AB}"/>
              </a:ext>
            </a:extLst>
          </p:cNvPr>
          <p:cNvSpPr/>
          <p:nvPr/>
        </p:nvSpPr>
        <p:spPr>
          <a:xfrm rot="10800000">
            <a:off x="6040613" y="3209351"/>
            <a:ext cx="360362" cy="82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grpSp>
        <p:nvGrpSpPr>
          <p:cNvPr id="108561" name="Gruppo 31">
            <a:extLst>
              <a:ext uri="{FF2B5EF4-FFF2-40B4-BE49-F238E27FC236}">
                <a16:creationId xmlns:a16="http://schemas.microsoft.com/office/drawing/2014/main" id="{84C14081-7E54-4E03-9977-EB8264CDCE13}"/>
              </a:ext>
            </a:extLst>
          </p:cNvPr>
          <p:cNvGrpSpPr>
            <a:grpSpLocks/>
          </p:cNvGrpSpPr>
          <p:nvPr/>
        </p:nvGrpSpPr>
        <p:grpSpPr bwMode="auto">
          <a:xfrm>
            <a:off x="601663" y="2356865"/>
            <a:ext cx="1592438" cy="1687512"/>
            <a:chOff x="-3895" y="2158938"/>
            <a:chExt cx="1350783" cy="1520610"/>
          </a:xfrm>
        </p:grpSpPr>
        <p:pic>
          <p:nvPicPr>
            <p:cNvPr id="108564" name="Picture 18">
              <a:extLst>
                <a:ext uri="{FF2B5EF4-FFF2-40B4-BE49-F238E27FC236}">
                  <a16:creationId xmlns:a16="http://schemas.microsoft.com/office/drawing/2014/main" id="{A081DD09-E0E2-4146-BD24-271B814E43A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5" y="2158938"/>
              <a:ext cx="1350782" cy="15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ttangolo 30">
              <a:extLst>
                <a:ext uri="{FF2B5EF4-FFF2-40B4-BE49-F238E27FC236}">
                  <a16:creationId xmlns:a16="http://schemas.microsoft.com/office/drawing/2014/main" id="{6C612AD8-2F16-4AFA-B12A-57A538D8366F}"/>
                </a:ext>
              </a:extLst>
            </p:cNvPr>
            <p:cNvSpPr/>
            <p:nvPr/>
          </p:nvSpPr>
          <p:spPr>
            <a:xfrm>
              <a:off x="816110" y="2371633"/>
              <a:ext cx="417949" cy="119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2" name="Rettangolo 61">
              <a:extLst>
                <a:ext uri="{FF2B5EF4-FFF2-40B4-BE49-F238E27FC236}">
                  <a16:creationId xmlns:a16="http://schemas.microsoft.com/office/drawing/2014/main" id="{E6781B53-4626-4D8C-A837-2A0DB117B7DE}"/>
                </a:ext>
              </a:extLst>
            </p:cNvPr>
            <p:cNvSpPr/>
            <p:nvPr/>
          </p:nvSpPr>
          <p:spPr>
            <a:xfrm>
              <a:off x="967080" y="2524011"/>
              <a:ext cx="379808" cy="119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3" name="Rettangolo 62">
              <a:extLst>
                <a:ext uri="{FF2B5EF4-FFF2-40B4-BE49-F238E27FC236}">
                  <a16:creationId xmlns:a16="http://schemas.microsoft.com/office/drawing/2014/main" id="{2308D8D4-A976-41EB-9A6F-01E6FE158605}"/>
                </a:ext>
              </a:extLst>
            </p:cNvPr>
            <p:cNvSpPr/>
            <p:nvPr/>
          </p:nvSpPr>
          <p:spPr>
            <a:xfrm>
              <a:off x="1094213" y="2882736"/>
              <a:ext cx="252675" cy="119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4" name="Rettangolo 63">
              <a:extLst>
                <a:ext uri="{FF2B5EF4-FFF2-40B4-BE49-F238E27FC236}">
                  <a16:creationId xmlns:a16="http://schemas.microsoft.com/office/drawing/2014/main" id="{81F98E6B-635F-4B90-816D-A755A5CE6065}"/>
                </a:ext>
              </a:extLst>
            </p:cNvPr>
            <p:cNvSpPr/>
            <p:nvPr/>
          </p:nvSpPr>
          <p:spPr>
            <a:xfrm>
              <a:off x="1157779" y="2997020"/>
              <a:ext cx="189109" cy="119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5" name="Rettangolo 64">
              <a:extLst>
                <a:ext uri="{FF2B5EF4-FFF2-40B4-BE49-F238E27FC236}">
                  <a16:creationId xmlns:a16="http://schemas.microsoft.com/office/drawing/2014/main" id="{FAF3C5B3-BDF9-4049-9827-BC3D7306EB7B}"/>
                </a:ext>
              </a:extLst>
            </p:cNvPr>
            <p:cNvSpPr/>
            <p:nvPr/>
          </p:nvSpPr>
          <p:spPr>
            <a:xfrm>
              <a:off x="148664" y="3560503"/>
              <a:ext cx="498995" cy="119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6" name="Rettangolo 65">
              <a:extLst>
                <a:ext uri="{FF2B5EF4-FFF2-40B4-BE49-F238E27FC236}">
                  <a16:creationId xmlns:a16="http://schemas.microsoft.com/office/drawing/2014/main" id="{B12E3DBE-3CC5-44C7-BD49-7540509BB8B9}"/>
                </a:ext>
              </a:extLst>
            </p:cNvPr>
            <p:cNvSpPr/>
            <p:nvPr/>
          </p:nvSpPr>
          <p:spPr>
            <a:xfrm>
              <a:off x="-717" y="2635121"/>
              <a:ext cx="282870" cy="199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7" name="Rettangolo 66">
              <a:extLst>
                <a:ext uri="{FF2B5EF4-FFF2-40B4-BE49-F238E27FC236}">
                  <a16:creationId xmlns:a16="http://schemas.microsoft.com/office/drawing/2014/main" id="{63CB22F2-2C7D-4ACF-963B-5DE29989A36B}"/>
                </a:ext>
              </a:extLst>
            </p:cNvPr>
            <p:cNvSpPr/>
            <p:nvPr/>
          </p:nvSpPr>
          <p:spPr>
            <a:xfrm>
              <a:off x="11997" y="2822419"/>
              <a:ext cx="205002" cy="153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8" name="Rettangolo 67">
              <a:extLst>
                <a:ext uri="{FF2B5EF4-FFF2-40B4-BE49-F238E27FC236}">
                  <a16:creationId xmlns:a16="http://schemas.microsoft.com/office/drawing/2014/main" id="{C7ECE436-7E54-4290-9C0D-B2A89D470ABB}"/>
                </a:ext>
              </a:extLst>
            </p:cNvPr>
            <p:cNvSpPr/>
            <p:nvPr/>
          </p:nvSpPr>
          <p:spPr>
            <a:xfrm>
              <a:off x="129594" y="2368458"/>
              <a:ext cx="205002" cy="7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sp>
          <p:nvSpPr>
            <p:cNvPr id="69" name="Rettangolo 68">
              <a:extLst>
                <a:ext uri="{FF2B5EF4-FFF2-40B4-BE49-F238E27FC236}">
                  <a16:creationId xmlns:a16="http://schemas.microsoft.com/office/drawing/2014/main" id="{34E3716D-09A0-486D-B128-9CAAFDCEC5F2}"/>
                </a:ext>
              </a:extLst>
            </p:cNvPr>
            <p:cNvSpPr/>
            <p:nvPr/>
          </p:nvSpPr>
          <p:spPr>
            <a:xfrm>
              <a:off x="-717" y="2158938"/>
              <a:ext cx="206590" cy="2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latin typeface="Calibri"/>
              </a:endParaRPr>
            </a:p>
          </p:txBody>
        </p:sp>
      </p:grpSp>
      <p:pic>
        <p:nvPicPr>
          <p:cNvPr id="108562" name="Picture 19" descr="C:\Users\Afarmacologo\AppData\Local\Microsoft\Windows\Temporary Internet Files\Content.IE5\Q7HXFDNI\Ach_rezeptor_nicotinisch.svg[1].png">
            <a:extLst>
              <a:ext uri="{FF2B5EF4-FFF2-40B4-BE49-F238E27FC236}">
                <a16:creationId xmlns:a16="http://schemas.microsoft.com/office/drawing/2014/main" id="{ACD71FDA-7659-4EC4-BB67-47207EA8289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8844" y="4380926"/>
            <a:ext cx="944131" cy="121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3" name="Picture 4" descr="simpatico2">
            <a:extLst>
              <a:ext uri="{FF2B5EF4-FFF2-40B4-BE49-F238E27FC236}">
                <a16:creationId xmlns:a16="http://schemas.microsoft.com/office/drawing/2014/main" id="{2ABBC3D5-61F9-4D10-8715-9A5F294BA71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02687" y="5539792"/>
            <a:ext cx="1329629" cy="108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3">
            <a:extLst>
              <a:ext uri="{FF2B5EF4-FFF2-40B4-BE49-F238E27FC236}">
                <a16:creationId xmlns:a16="http://schemas.microsoft.com/office/drawing/2014/main" id="{27E3A02A-A351-49B0-86EE-A79BEE5E4B5E}"/>
              </a:ext>
            </a:extLst>
          </p:cNvPr>
          <p:cNvSpPr>
            <a:spLocks noChangeArrowheads="1"/>
          </p:cNvSpPr>
          <p:nvPr/>
        </p:nvSpPr>
        <p:spPr bwMode="auto">
          <a:xfrm>
            <a:off x="601662" y="145475"/>
            <a:ext cx="79406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defTabSz="76200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defTabSz="7620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defTabSz="7620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defTabSz="7620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lgn="ctr">
              <a:spcBef>
                <a:spcPct val="0"/>
              </a:spcBef>
              <a:buClrTx/>
              <a:buSzTx/>
              <a:buFontTx/>
              <a:buNone/>
            </a:pPr>
            <a:r>
              <a:rPr lang="it-IT" altLang="it-IT" b="1">
                <a:solidFill>
                  <a:srgbClr val="FF3300"/>
                </a:solidFill>
                <a:latin typeface="Comic Sans MS" panose="030F0702030302020204" pitchFamily="66" charset="0"/>
                <a:cs typeface="Arial" pitchFamily="34" charset="0"/>
              </a:rPr>
              <a:t>Suddivisione delle interazioni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447675" y="1739900"/>
            <a:ext cx="8420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spcAft>
                <a:spcPct val="50000"/>
              </a:spcAft>
              <a:buClr>
                <a:srgbClr val="00007A"/>
              </a:buClr>
            </a:pPr>
            <a:r>
              <a:rPr lang="fr-FR" altLang="it-IT" sz="2800">
                <a:solidFill>
                  <a:srgbClr val="000054"/>
                </a:solidFill>
                <a:cs typeface="Arial" pitchFamily="34" charset="0"/>
              </a:rPr>
              <a:t>Le interazioni tra farmaci sono una delle principali fonti di problemi clinici</a:t>
            </a:r>
          </a:p>
          <a:p>
            <a:pPr>
              <a:spcAft>
                <a:spcPct val="50000"/>
              </a:spcAft>
              <a:buClr>
                <a:srgbClr val="00007A"/>
              </a:buClr>
            </a:pPr>
            <a:r>
              <a:rPr lang="fr-FR" altLang="it-IT" sz="2800">
                <a:solidFill>
                  <a:srgbClr val="000054"/>
                </a:solidFill>
                <a:cs typeface="Arial" pitchFamily="34" charset="0"/>
              </a:rPr>
              <a:t>Le interazioni</a:t>
            </a:r>
            <a:r>
              <a:rPr lang="fr-FR" altLang="it-IT" sz="2800" b="1">
                <a:solidFill>
                  <a:srgbClr val="FF3300"/>
                </a:solidFill>
                <a:cs typeface="Arial" pitchFamily="34" charset="0"/>
              </a:rPr>
              <a:t> farmacodinamiche</a:t>
            </a:r>
            <a:r>
              <a:rPr lang="fr-FR" altLang="it-IT" sz="2800">
                <a:solidFill>
                  <a:srgbClr val="EAEAEA"/>
                </a:solidFill>
                <a:cs typeface="Arial" pitchFamily="34" charset="0"/>
              </a:rPr>
              <a:t> </a:t>
            </a:r>
            <a:r>
              <a:rPr lang="fr-FR" altLang="it-IT" sz="2800">
                <a:solidFill>
                  <a:srgbClr val="000054"/>
                </a:solidFill>
                <a:cs typeface="Arial" pitchFamily="34" charset="0"/>
              </a:rPr>
              <a:t>in genere si possono prevedere in base all’azione dei farmaci</a:t>
            </a:r>
          </a:p>
          <a:p>
            <a:pPr>
              <a:spcAft>
                <a:spcPct val="50000"/>
              </a:spcAft>
              <a:buClr>
                <a:srgbClr val="00007A"/>
              </a:buClr>
            </a:pPr>
            <a:r>
              <a:rPr lang="fr-FR" altLang="it-IT" sz="2800">
                <a:solidFill>
                  <a:srgbClr val="000054"/>
                </a:solidFill>
                <a:cs typeface="Arial" pitchFamily="34" charset="0"/>
              </a:rPr>
              <a:t>Le interazioni</a:t>
            </a:r>
            <a:r>
              <a:rPr lang="fr-FR" altLang="it-IT" sz="2800">
                <a:solidFill>
                  <a:srgbClr val="EAEAEA"/>
                </a:solidFill>
                <a:cs typeface="Arial" pitchFamily="34" charset="0"/>
              </a:rPr>
              <a:t> </a:t>
            </a:r>
            <a:r>
              <a:rPr lang="fr-FR" altLang="it-IT" sz="2800" b="1">
                <a:solidFill>
                  <a:srgbClr val="FF3300"/>
                </a:solidFill>
                <a:cs typeface="Arial" pitchFamily="34" charset="0"/>
              </a:rPr>
              <a:t>farmacocinetiche</a:t>
            </a:r>
            <a:r>
              <a:rPr lang="fr-FR" altLang="it-IT" sz="2800">
                <a:solidFill>
                  <a:srgbClr val="FAFD00"/>
                </a:solidFill>
                <a:cs typeface="Arial" pitchFamily="34" charset="0"/>
              </a:rPr>
              <a:t> </a:t>
            </a:r>
            <a:r>
              <a:rPr lang="fr-FR" altLang="it-IT" sz="2800">
                <a:solidFill>
                  <a:srgbClr val="000054"/>
                </a:solidFill>
                <a:cs typeface="Arial" pitchFamily="34" charset="0"/>
              </a:rPr>
              <a:t>sono di difficile previsione, sia quali- che quantitativamente</a:t>
            </a:r>
          </a:p>
          <a:p>
            <a:pPr>
              <a:spcAft>
                <a:spcPct val="50000"/>
              </a:spcAft>
              <a:buClr>
                <a:srgbClr val="00007A"/>
              </a:buClr>
            </a:pPr>
            <a:r>
              <a:rPr lang="fr-FR" altLang="it-IT" sz="2800" b="1">
                <a:solidFill>
                  <a:srgbClr val="FF3300"/>
                </a:solidFill>
                <a:cs typeface="Arial" pitchFamily="34" charset="0"/>
              </a:rPr>
              <a:t>Il metabolismo da citocromo P450</a:t>
            </a:r>
            <a:r>
              <a:rPr lang="fr-FR" altLang="it-IT" sz="2800">
                <a:solidFill>
                  <a:srgbClr val="EAEAEA"/>
                </a:solidFill>
                <a:cs typeface="Arial" pitchFamily="34" charset="0"/>
              </a:rPr>
              <a:t> </a:t>
            </a:r>
            <a:r>
              <a:rPr lang="fr-FR" altLang="it-IT" sz="2800">
                <a:solidFill>
                  <a:srgbClr val="000054"/>
                </a:solidFill>
                <a:cs typeface="Arial" pitchFamily="34" charset="0"/>
              </a:rPr>
              <a:t>rappresenta il principale sito di interazioni farmacocinetiche</a:t>
            </a:r>
          </a:p>
        </p:txBody>
      </p:sp>
      <p:sp>
        <p:nvSpPr>
          <p:cNvPr id="339971" name="Rectangle 3"/>
          <p:cNvSpPr>
            <a:spLocks noChangeArrowheads="1"/>
          </p:cNvSpPr>
          <p:nvPr/>
        </p:nvSpPr>
        <p:spPr bwMode="auto">
          <a:xfrm>
            <a:off x="687388" y="452438"/>
            <a:ext cx="79406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defTabSz="76200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defTabSz="7620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defTabSz="7620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defTabSz="7620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lgn="ctr">
              <a:spcBef>
                <a:spcPct val="0"/>
              </a:spcBef>
              <a:buClrTx/>
              <a:buSzTx/>
              <a:buFontTx/>
              <a:buNone/>
            </a:pPr>
            <a:r>
              <a:rPr lang="fr-FR" altLang="it-IT" sz="4000" b="1">
                <a:solidFill>
                  <a:srgbClr val="FF3300"/>
                </a:solidFill>
                <a:cs typeface="Arial" pitchFamily="34" charset="0"/>
              </a:rPr>
              <a:t>INTERAZIONI TRA FARMACI</a:t>
            </a:r>
          </a:p>
        </p:txBody>
      </p:sp>
    </p:spTree>
    <p:extLst>
      <p:ext uri="{BB962C8B-B14F-4D97-AF65-F5344CB8AC3E}">
        <p14:creationId xmlns:p14="http://schemas.microsoft.com/office/powerpoint/2010/main" val="175447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8450">
                                            <p:txEl>
                                              <p:pRg st="0" end="0"/>
                                            </p:txEl>
                                          </p:spTgt>
                                        </p:tgtEl>
                                        <p:attrNameLst>
                                          <p:attrName>style.visibility</p:attrName>
                                        </p:attrNameLst>
                                      </p:cBhvr>
                                      <p:to>
                                        <p:strVal val="visible"/>
                                      </p:to>
                                    </p:set>
                                    <p:anim calcmode="lin" valueType="num">
                                      <p:cBhvr additive="base">
                                        <p:cTn id="7" dur="500" fill="hold"/>
                                        <p:tgtEl>
                                          <p:spTgt spid="4884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84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8450">
                                            <p:txEl>
                                              <p:pRg st="1" end="1"/>
                                            </p:txEl>
                                          </p:spTgt>
                                        </p:tgtEl>
                                        <p:attrNameLst>
                                          <p:attrName>style.visibility</p:attrName>
                                        </p:attrNameLst>
                                      </p:cBhvr>
                                      <p:to>
                                        <p:strVal val="visible"/>
                                      </p:to>
                                    </p:set>
                                    <p:anim calcmode="lin" valueType="num">
                                      <p:cBhvr additive="base">
                                        <p:cTn id="13" dur="500" fill="hold"/>
                                        <p:tgtEl>
                                          <p:spTgt spid="4884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84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8450">
                                            <p:txEl>
                                              <p:pRg st="2" end="2"/>
                                            </p:txEl>
                                          </p:spTgt>
                                        </p:tgtEl>
                                        <p:attrNameLst>
                                          <p:attrName>style.visibility</p:attrName>
                                        </p:attrNameLst>
                                      </p:cBhvr>
                                      <p:to>
                                        <p:strVal val="visible"/>
                                      </p:to>
                                    </p:set>
                                    <p:anim calcmode="lin" valueType="num">
                                      <p:cBhvr additive="base">
                                        <p:cTn id="19" dur="500" fill="hold"/>
                                        <p:tgtEl>
                                          <p:spTgt spid="4884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845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8450">
                                            <p:txEl>
                                              <p:pRg st="3" end="3"/>
                                            </p:txEl>
                                          </p:spTgt>
                                        </p:tgtEl>
                                        <p:attrNameLst>
                                          <p:attrName>style.visibility</p:attrName>
                                        </p:attrNameLst>
                                      </p:cBhvr>
                                      <p:to>
                                        <p:strVal val="visible"/>
                                      </p:to>
                                    </p:set>
                                    <p:anim calcmode="lin" valueType="num">
                                      <p:cBhvr additive="base">
                                        <p:cTn id="25" dur="500" fill="hold"/>
                                        <p:tgtEl>
                                          <p:spTgt spid="48845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845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971550" y="0"/>
            <a:ext cx="7772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it-IT" b="1">
                <a:solidFill>
                  <a:srgbClr val="FF3300"/>
                </a:solidFill>
                <a:cs typeface="Arial" panose="020B0604020202020204" pitchFamily="34" charset="0"/>
              </a:rPr>
              <a:t>PRINCIPALI INIBITORI E INDUTTORI</a:t>
            </a:r>
          </a:p>
        </p:txBody>
      </p:sp>
      <p:sp>
        <p:nvSpPr>
          <p:cNvPr id="420867" name="Text Box 3"/>
          <p:cNvSpPr txBox="1">
            <a:spLocks noChangeArrowheads="1"/>
          </p:cNvSpPr>
          <p:nvPr/>
        </p:nvSpPr>
        <p:spPr bwMode="auto">
          <a:xfrm>
            <a:off x="250825" y="914400"/>
            <a:ext cx="3048000" cy="594360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Char char="•"/>
            </a:pPr>
            <a:r>
              <a:rPr lang="en-GB" altLang="it-IT" sz="2400" b="1">
                <a:solidFill>
                  <a:srgbClr val="0000D2"/>
                </a:solidFill>
                <a:latin typeface="Times New Roman" panose="02020603050405020304" pitchFamily="18" charset="0"/>
                <a:cs typeface="Arial" panose="020B0604020202020204" pitchFamily="34" charset="0"/>
              </a:rPr>
              <a:t>INIBITORI</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Amiodarone</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Antimicotici imidazolici</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Alcuni farmaci anti-HIV</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Cimetidina</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Diltiazem, verapamil</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Macrolidi (NO azitr.)</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Isoniazide</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Fluorochinoloni</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Alcuni SSRI</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Inibitori pompa proton.</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Chinidina</a:t>
            </a:r>
          </a:p>
          <a:p>
            <a:pPr>
              <a:spcBef>
                <a:spcPct val="50000"/>
              </a:spcBef>
              <a:buClrTx/>
              <a:buSzTx/>
              <a:buFontTx/>
              <a:buChar char="•"/>
            </a:pPr>
            <a:r>
              <a:rPr lang="en-GB" altLang="it-IT" sz="2000" b="1">
                <a:solidFill>
                  <a:srgbClr val="000000"/>
                </a:solidFill>
                <a:latin typeface="Times New Roman" panose="02020603050405020304" pitchFamily="18" charset="0"/>
                <a:cs typeface="Arial" panose="020B0604020202020204" pitchFamily="34" charset="0"/>
              </a:rPr>
              <a:t>Succo di pompelmo</a:t>
            </a:r>
          </a:p>
        </p:txBody>
      </p:sp>
      <p:sp>
        <p:nvSpPr>
          <p:cNvPr id="420868" name="Text Box 4"/>
          <p:cNvSpPr txBox="1">
            <a:spLocks noChangeArrowheads="1"/>
          </p:cNvSpPr>
          <p:nvPr/>
        </p:nvSpPr>
        <p:spPr bwMode="auto">
          <a:xfrm>
            <a:off x="3995738" y="1557338"/>
            <a:ext cx="4648200" cy="4483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Char char="•"/>
            </a:pPr>
            <a:r>
              <a:rPr lang="en-GB" altLang="it-IT" sz="2400" b="1">
                <a:solidFill>
                  <a:srgbClr val="0000D2"/>
                </a:solidFill>
                <a:latin typeface="Times New Roman" panose="02020603050405020304" pitchFamily="18" charset="0"/>
                <a:cs typeface="Arial" panose="020B0604020202020204" pitchFamily="34" charset="0"/>
              </a:rPr>
              <a:t>INDUTTORI</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Carbamazepina</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Fenobarbital</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Fenitoina</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Rifampicina/rifabutina</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Nevirapina</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Efavirenz</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Ritonavir</a:t>
            </a:r>
          </a:p>
          <a:p>
            <a:pPr>
              <a:spcBef>
                <a:spcPct val="50000"/>
              </a:spcBef>
              <a:buClrTx/>
              <a:buSzTx/>
              <a:buFontTx/>
              <a:buChar char="•"/>
            </a:pPr>
            <a:r>
              <a:rPr lang="en-GB" altLang="it-IT" sz="2200" b="1">
                <a:solidFill>
                  <a:srgbClr val="000000"/>
                </a:solidFill>
                <a:latin typeface="Times New Roman" panose="02020603050405020304" pitchFamily="18" charset="0"/>
                <a:cs typeface="Arial" panose="020B0604020202020204" pitchFamily="34" charset="0"/>
              </a:rPr>
              <a:t>Erba di San Giovanni (iperico)</a:t>
            </a:r>
          </a:p>
        </p:txBody>
      </p:sp>
    </p:spTree>
    <p:extLst>
      <p:ext uri="{BB962C8B-B14F-4D97-AF65-F5344CB8AC3E}">
        <p14:creationId xmlns:p14="http://schemas.microsoft.com/office/powerpoint/2010/main" val="255725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20867"/>
                                        </p:tgtEl>
                                        <p:attrNameLst>
                                          <p:attrName>style.visibility</p:attrName>
                                        </p:attrNameLst>
                                      </p:cBhvr>
                                      <p:to>
                                        <p:strVal val="visible"/>
                                      </p:to>
                                    </p:set>
                                    <p:anim calcmode="lin" valueType="num">
                                      <p:cBhvr>
                                        <p:cTn id="7" dur="500" fill="hold"/>
                                        <p:tgtEl>
                                          <p:spTgt spid="420867"/>
                                        </p:tgtEl>
                                        <p:attrNameLst>
                                          <p:attrName>ppt_w</p:attrName>
                                        </p:attrNameLst>
                                      </p:cBhvr>
                                      <p:tavLst>
                                        <p:tav tm="0">
                                          <p:val>
                                            <p:strVal val="#ppt_w*0.70"/>
                                          </p:val>
                                        </p:tav>
                                        <p:tav tm="100000">
                                          <p:val>
                                            <p:strVal val="#ppt_w"/>
                                          </p:val>
                                        </p:tav>
                                      </p:tavLst>
                                    </p:anim>
                                    <p:anim calcmode="lin" valueType="num">
                                      <p:cBhvr>
                                        <p:cTn id="8" dur="500" fill="hold"/>
                                        <p:tgtEl>
                                          <p:spTgt spid="420867"/>
                                        </p:tgtEl>
                                        <p:attrNameLst>
                                          <p:attrName>ppt_h</p:attrName>
                                        </p:attrNameLst>
                                      </p:cBhvr>
                                      <p:tavLst>
                                        <p:tav tm="0">
                                          <p:val>
                                            <p:strVal val="#ppt_h"/>
                                          </p:val>
                                        </p:tav>
                                        <p:tav tm="100000">
                                          <p:val>
                                            <p:strVal val="#ppt_h"/>
                                          </p:val>
                                        </p:tav>
                                      </p:tavLst>
                                    </p:anim>
                                    <p:animEffect transition="in" filter="fade">
                                      <p:cBhvr>
                                        <p:cTn id="9" dur="500"/>
                                        <p:tgtEl>
                                          <p:spTgt spid="42086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20868"/>
                                        </p:tgtEl>
                                        <p:attrNameLst>
                                          <p:attrName>style.visibility</p:attrName>
                                        </p:attrNameLst>
                                      </p:cBhvr>
                                      <p:to>
                                        <p:strVal val="visible"/>
                                      </p:to>
                                    </p:set>
                                    <p:anim calcmode="lin" valueType="num">
                                      <p:cBhvr>
                                        <p:cTn id="12" dur="500" fill="hold"/>
                                        <p:tgtEl>
                                          <p:spTgt spid="420868"/>
                                        </p:tgtEl>
                                        <p:attrNameLst>
                                          <p:attrName>ppt_w</p:attrName>
                                        </p:attrNameLst>
                                      </p:cBhvr>
                                      <p:tavLst>
                                        <p:tav tm="0">
                                          <p:val>
                                            <p:strVal val="#ppt_w*0.70"/>
                                          </p:val>
                                        </p:tav>
                                        <p:tav tm="100000">
                                          <p:val>
                                            <p:strVal val="#ppt_w"/>
                                          </p:val>
                                        </p:tav>
                                      </p:tavLst>
                                    </p:anim>
                                    <p:anim calcmode="lin" valueType="num">
                                      <p:cBhvr>
                                        <p:cTn id="13" dur="500" fill="hold"/>
                                        <p:tgtEl>
                                          <p:spTgt spid="420868"/>
                                        </p:tgtEl>
                                        <p:attrNameLst>
                                          <p:attrName>ppt_h</p:attrName>
                                        </p:attrNameLst>
                                      </p:cBhvr>
                                      <p:tavLst>
                                        <p:tav tm="0">
                                          <p:val>
                                            <p:strVal val="#ppt_h"/>
                                          </p:val>
                                        </p:tav>
                                        <p:tav tm="100000">
                                          <p:val>
                                            <p:strVal val="#ppt_h"/>
                                          </p:val>
                                        </p:tav>
                                      </p:tavLst>
                                    </p:anim>
                                    <p:animEffect transition="in" filter="fade">
                                      <p:cBhvr>
                                        <p:cTn id="14" dur="500"/>
                                        <p:tgtEl>
                                          <p:spTgt spid="42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animBg="1"/>
      <p:bldP spid="4208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4294967295"/>
          </p:nvPr>
        </p:nvSpPr>
        <p:spPr>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8C59E015-EFE4-4B28-82B8-42A646E73336}" type="slidenum">
              <a:rPr lang="en-IE" smtClean="0">
                <a:solidFill>
                  <a:srgbClr val="254061"/>
                </a:solidFill>
                <a:latin typeface="Calibri" pitchFamily="34" charset="0"/>
              </a:rPr>
              <a:pPr eaLnBrk="1" hangingPunct="1">
                <a:defRPr/>
              </a:pPr>
              <a:t>18</a:t>
            </a:fld>
            <a:endParaRPr lang="en-IE">
              <a:solidFill>
                <a:srgbClr val="254061"/>
              </a:solidFill>
              <a:latin typeface="Calibri" pitchFamily="34" charset="0"/>
            </a:endParaRPr>
          </a:p>
        </p:txBody>
      </p:sp>
      <p:sp>
        <p:nvSpPr>
          <p:cNvPr id="180227" name="CasellaDiTesto 1"/>
          <p:cNvSpPr txBox="1">
            <a:spLocks noChangeArrowheads="1"/>
          </p:cNvSpPr>
          <p:nvPr/>
        </p:nvSpPr>
        <p:spPr bwMode="auto">
          <a:xfrm>
            <a:off x="323850" y="692150"/>
            <a:ext cx="664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IT" altLang="it-IT" sz="2800">
                <a:solidFill>
                  <a:srgbClr val="FF0000"/>
                </a:solidFill>
                <a:latin typeface="Trebuchet MS" pitchFamily="34" charset="0"/>
                <a:ea typeface="MS PGothic" pitchFamily="34" charset="-128"/>
                <a:cs typeface="Arial" charset="0"/>
              </a:rPr>
              <a:t>Drug Metabolism Interactions: Inhibition</a:t>
            </a:r>
          </a:p>
        </p:txBody>
      </p:sp>
      <p:sp>
        <p:nvSpPr>
          <p:cNvPr id="7173" name="Rectangle 2"/>
          <p:cNvSpPr>
            <a:spLocks noChangeArrowheads="1"/>
          </p:cNvSpPr>
          <p:nvPr/>
        </p:nvSpPr>
        <p:spPr bwMode="auto">
          <a:xfrm>
            <a:off x="179388" y="1700213"/>
            <a:ext cx="896461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fontAlgn="base">
              <a:spcBef>
                <a:spcPct val="0"/>
              </a:spcBef>
              <a:spcAft>
                <a:spcPct val="30000"/>
              </a:spcAft>
              <a:buClr>
                <a:srgbClr val="FF0000"/>
              </a:buClr>
              <a:buFont typeface="Wingdings" pitchFamily="2" charset="2"/>
              <a:buChar char="ü"/>
              <a:defRPr/>
            </a:pPr>
            <a:r>
              <a:rPr lang="en-US" sz="2800" dirty="0">
                <a:solidFill>
                  <a:srgbClr val="000000"/>
                </a:solidFill>
                <a:latin typeface="Trebuchet MS" pitchFamily="34" charset="0"/>
                <a:ea typeface="ＭＳ Ｐゴシック" pitchFamily="1" charset="-128"/>
                <a:cs typeface="Arial" charset="0"/>
              </a:rPr>
              <a:t>Some Examples of strong* inhibitors</a:t>
            </a:r>
          </a:p>
          <a:p>
            <a:pPr marL="914400" lvl="1" indent="-457200" fontAlgn="base">
              <a:spcBef>
                <a:spcPct val="0"/>
              </a:spcBef>
              <a:buClr>
                <a:srgbClr val="FF0000"/>
              </a:buClr>
              <a:buFont typeface="Wingdings" pitchFamily="2" charset="2"/>
              <a:buChar char="ü"/>
              <a:defRPr/>
            </a:pPr>
            <a:r>
              <a:rPr lang="en-US" sz="2800" dirty="0">
                <a:solidFill>
                  <a:srgbClr val="000000"/>
                </a:solidFill>
                <a:latin typeface="Trebuchet MS" pitchFamily="34" charset="0"/>
                <a:ea typeface="ＭＳ Ｐゴシック" pitchFamily="1" charset="-128"/>
                <a:cs typeface="Arial" charset="0"/>
              </a:rPr>
              <a:t>CYP1A2: ciprofloxacin; fluvoxamine</a:t>
            </a:r>
          </a:p>
          <a:p>
            <a:pPr marL="914400" lvl="1" indent="-457200" fontAlgn="base">
              <a:spcBef>
                <a:spcPct val="0"/>
              </a:spcBef>
              <a:buClr>
                <a:srgbClr val="FF0000"/>
              </a:buClr>
              <a:buFont typeface="Wingdings" pitchFamily="2" charset="2"/>
              <a:buChar char="ü"/>
              <a:defRPr/>
            </a:pPr>
            <a:r>
              <a:rPr lang="en-US" sz="2800" dirty="0">
                <a:solidFill>
                  <a:srgbClr val="000000"/>
                </a:solidFill>
                <a:latin typeface="Trebuchet MS" pitchFamily="34" charset="0"/>
                <a:ea typeface="ＭＳ Ｐゴシック" pitchFamily="1" charset="-128"/>
                <a:cs typeface="Arial" charset="0"/>
              </a:rPr>
              <a:t>CYP2C8: </a:t>
            </a:r>
            <a:r>
              <a:rPr lang="en-US" sz="2800" dirty="0" err="1">
                <a:solidFill>
                  <a:srgbClr val="000000"/>
                </a:solidFill>
                <a:latin typeface="Trebuchet MS" pitchFamily="34" charset="0"/>
                <a:ea typeface="ＭＳ Ｐゴシック" pitchFamily="1" charset="-128"/>
                <a:cs typeface="Arial" charset="0"/>
              </a:rPr>
              <a:t>gemfibrozil</a:t>
            </a:r>
            <a:endParaRPr lang="en-US" sz="2800" dirty="0">
              <a:solidFill>
                <a:srgbClr val="000000"/>
              </a:solidFill>
              <a:latin typeface="Trebuchet MS" pitchFamily="34" charset="0"/>
              <a:ea typeface="ＭＳ Ｐゴシック" pitchFamily="1" charset="-128"/>
              <a:cs typeface="Arial" charset="0"/>
            </a:endParaRPr>
          </a:p>
          <a:p>
            <a:pPr marL="914400" lvl="1" indent="-457200" fontAlgn="base">
              <a:spcBef>
                <a:spcPct val="0"/>
              </a:spcBef>
              <a:buClr>
                <a:srgbClr val="FF0000"/>
              </a:buClr>
              <a:buFont typeface="Wingdings" pitchFamily="2" charset="2"/>
              <a:buChar char="ü"/>
              <a:defRPr/>
            </a:pPr>
            <a:r>
              <a:rPr lang="en-US" sz="2800" dirty="0">
                <a:solidFill>
                  <a:srgbClr val="000000"/>
                </a:solidFill>
                <a:latin typeface="Trebuchet MS" pitchFamily="34" charset="0"/>
                <a:ea typeface="ＭＳ Ｐゴシック" pitchFamily="1" charset="-128"/>
                <a:cs typeface="Arial" charset="0"/>
              </a:rPr>
              <a:t>CYP2C9: fluconazole</a:t>
            </a:r>
          </a:p>
          <a:p>
            <a:pPr marL="914400" lvl="1" indent="-457200" fontAlgn="base">
              <a:spcBef>
                <a:spcPct val="0"/>
              </a:spcBef>
              <a:buClr>
                <a:srgbClr val="FF0000"/>
              </a:buClr>
              <a:buFont typeface="Wingdings" pitchFamily="2" charset="2"/>
              <a:buChar char="ü"/>
              <a:defRPr/>
            </a:pPr>
            <a:r>
              <a:rPr lang="en-US" sz="2800" dirty="0">
                <a:solidFill>
                  <a:srgbClr val="000000"/>
                </a:solidFill>
                <a:latin typeface="Trebuchet MS" pitchFamily="34" charset="0"/>
                <a:ea typeface="ＭＳ Ｐゴシック" pitchFamily="1" charset="-128"/>
                <a:cs typeface="Arial" charset="0"/>
              </a:rPr>
              <a:t>CYP2C19: omeprazole, </a:t>
            </a:r>
            <a:r>
              <a:rPr lang="en-US" sz="2800" dirty="0" err="1">
                <a:solidFill>
                  <a:srgbClr val="000000"/>
                </a:solidFill>
                <a:latin typeface="Trebuchet MS" pitchFamily="34" charset="0"/>
                <a:ea typeface="ＭＳ Ｐゴシック" pitchFamily="1" charset="-128"/>
                <a:cs typeface="Arial" charset="0"/>
              </a:rPr>
              <a:t>rebeprazole</a:t>
            </a:r>
            <a:r>
              <a:rPr lang="en-US" sz="2800" dirty="0">
                <a:solidFill>
                  <a:srgbClr val="000000"/>
                </a:solidFill>
                <a:latin typeface="Trebuchet MS" pitchFamily="34" charset="0"/>
                <a:ea typeface="ＭＳ Ｐゴシック" pitchFamily="1" charset="-128"/>
                <a:cs typeface="Arial" charset="0"/>
              </a:rPr>
              <a:t>, </a:t>
            </a:r>
            <a:r>
              <a:rPr lang="en-US" sz="2800" dirty="0" err="1">
                <a:solidFill>
                  <a:srgbClr val="000000"/>
                </a:solidFill>
                <a:latin typeface="Trebuchet MS" pitchFamily="34" charset="0"/>
                <a:ea typeface="ＭＳ Ｐゴシック" pitchFamily="1" charset="-128"/>
                <a:cs typeface="Arial" charset="0"/>
              </a:rPr>
              <a:t>lansoprazole</a:t>
            </a:r>
            <a:endParaRPr lang="en-US" sz="2800" dirty="0">
              <a:solidFill>
                <a:srgbClr val="000000"/>
              </a:solidFill>
              <a:latin typeface="Trebuchet MS" pitchFamily="34" charset="0"/>
              <a:ea typeface="ＭＳ Ｐゴシック" pitchFamily="1" charset="-128"/>
              <a:cs typeface="Arial" charset="0"/>
            </a:endParaRPr>
          </a:p>
          <a:p>
            <a:pPr marL="914400" lvl="1" indent="-457200" fontAlgn="base">
              <a:spcBef>
                <a:spcPct val="0"/>
              </a:spcBef>
              <a:buClr>
                <a:srgbClr val="FF0000"/>
              </a:buClr>
              <a:buFont typeface="Wingdings" pitchFamily="2" charset="2"/>
              <a:buChar char="ü"/>
              <a:defRPr/>
            </a:pPr>
            <a:r>
              <a:rPr lang="en-US" sz="2800" dirty="0">
                <a:solidFill>
                  <a:srgbClr val="000000"/>
                </a:solidFill>
                <a:latin typeface="Trebuchet MS" pitchFamily="34" charset="0"/>
                <a:ea typeface="ＭＳ Ｐゴシック" pitchFamily="1" charset="-128"/>
                <a:cs typeface="Arial" charset="0"/>
              </a:rPr>
              <a:t>CYP2D6: fluoxetine</a:t>
            </a:r>
          </a:p>
          <a:p>
            <a:pPr marL="914400" lvl="1" indent="-457200" fontAlgn="base">
              <a:spcBef>
                <a:spcPct val="0"/>
              </a:spcBef>
              <a:buClr>
                <a:srgbClr val="FF0000"/>
              </a:buClr>
              <a:buFont typeface="Wingdings" pitchFamily="2" charset="2"/>
              <a:buChar char="ü"/>
              <a:defRPr/>
            </a:pPr>
            <a:r>
              <a:rPr lang="en-US" sz="2800" dirty="0">
                <a:solidFill>
                  <a:srgbClr val="000000"/>
                </a:solidFill>
                <a:latin typeface="Trebuchet MS" pitchFamily="34" charset="0"/>
                <a:ea typeface="ＭＳ Ｐゴシック" pitchFamily="1" charset="-128"/>
                <a:cs typeface="Arial" charset="0"/>
              </a:rPr>
              <a:t>CYP3A: </a:t>
            </a:r>
            <a:r>
              <a:rPr lang="en-US" sz="2800" dirty="0" err="1">
                <a:solidFill>
                  <a:srgbClr val="000000"/>
                </a:solidFill>
                <a:latin typeface="Trebuchet MS" pitchFamily="34" charset="0"/>
                <a:ea typeface="ＭＳ Ｐゴシック" pitchFamily="1" charset="-128"/>
                <a:cs typeface="Arial" charset="0"/>
              </a:rPr>
              <a:t>itraconazole</a:t>
            </a:r>
            <a:r>
              <a:rPr lang="en-US" sz="2800" dirty="0">
                <a:solidFill>
                  <a:srgbClr val="000000"/>
                </a:solidFill>
                <a:latin typeface="Trebuchet MS" pitchFamily="34" charset="0"/>
                <a:ea typeface="ＭＳ Ｐゴシック" pitchFamily="1" charset="-128"/>
                <a:cs typeface="Arial" charset="0"/>
              </a:rPr>
              <a:t>, ketoconazole, HIV protease inhibitors, clarithromycin</a:t>
            </a:r>
          </a:p>
          <a:p>
            <a:pPr fontAlgn="base">
              <a:spcBef>
                <a:spcPts val="1200"/>
              </a:spcBef>
              <a:spcAft>
                <a:spcPct val="30000"/>
              </a:spcAft>
              <a:buClr>
                <a:srgbClr val="FF0000"/>
              </a:buClr>
              <a:defRPr/>
            </a:pPr>
            <a:r>
              <a:rPr lang="en-US" sz="2000" dirty="0">
                <a:solidFill>
                  <a:srgbClr val="000000"/>
                </a:solidFill>
                <a:latin typeface="Trebuchet MS" pitchFamily="34" charset="0"/>
                <a:ea typeface="ＭＳ Ｐゴシック" pitchFamily="1" charset="-128"/>
                <a:cs typeface="Arial" charset="0"/>
              </a:rPr>
              <a:t>* 5-fold in substrate AUC or 80% substrate clearance</a:t>
            </a:r>
          </a:p>
        </p:txBody>
      </p:sp>
    </p:spTree>
    <p:extLst>
      <p:ext uri="{BB962C8B-B14F-4D97-AF65-F5344CB8AC3E}">
        <p14:creationId xmlns:p14="http://schemas.microsoft.com/office/powerpoint/2010/main" val="69431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a:xfrm>
            <a:off x="6553200" y="6245225"/>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115B1728-2F8F-4427-AE05-39999A386ACA}" type="slidenum">
              <a:rPr lang="en-IE" smtClean="0">
                <a:solidFill>
                  <a:srgbClr val="254061"/>
                </a:solidFill>
                <a:latin typeface="Calibri" pitchFamily="34" charset="0"/>
              </a:rPr>
              <a:pPr eaLnBrk="1" hangingPunct="1">
                <a:defRPr/>
              </a:pPr>
              <a:t>19</a:t>
            </a:fld>
            <a:endParaRPr lang="en-IE">
              <a:solidFill>
                <a:srgbClr val="254061"/>
              </a:solidFill>
              <a:latin typeface="Calibri" pitchFamily="34" charset="0"/>
            </a:endParaRPr>
          </a:p>
        </p:txBody>
      </p:sp>
      <p:sp>
        <p:nvSpPr>
          <p:cNvPr id="183299" name="CasellaDiTesto 1"/>
          <p:cNvSpPr txBox="1">
            <a:spLocks noChangeArrowheads="1"/>
          </p:cNvSpPr>
          <p:nvPr/>
        </p:nvSpPr>
        <p:spPr bwMode="auto">
          <a:xfrm>
            <a:off x="323850" y="692150"/>
            <a:ext cx="6621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IT" altLang="it-IT" sz="2800">
                <a:solidFill>
                  <a:srgbClr val="FF0000"/>
                </a:solidFill>
                <a:latin typeface="Trebuchet MS" pitchFamily="34" charset="0"/>
                <a:ea typeface="MS PGothic" pitchFamily="34" charset="-128"/>
                <a:cs typeface="Arial" charset="0"/>
              </a:rPr>
              <a:t>Drug Metabolism Interactions: Induction</a:t>
            </a:r>
          </a:p>
        </p:txBody>
      </p:sp>
      <p:sp>
        <p:nvSpPr>
          <p:cNvPr id="183300" name="Rectangle 2"/>
          <p:cNvSpPr>
            <a:spLocks noChangeArrowheads="1"/>
          </p:cNvSpPr>
          <p:nvPr/>
        </p:nvSpPr>
        <p:spPr bwMode="auto">
          <a:xfrm>
            <a:off x="179388" y="1700213"/>
            <a:ext cx="8964612"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30000"/>
              </a:spcAft>
              <a:buClr>
                <a:srgbClr val="FF0000"/>
              </a:buClr>
              <a:buFont typeface="Wingdings" pitchFamily="2" charset="2"/>
              <a:buChar char="ü"/>
            </a:pPr>
            <a:r>
              <a:rPr lang="en-US" altLang="it-IT" sz="2800">
                <a:solidFill>
                  <a:srgbClr val="000000"/>
                </a:solidFill>
                <a:latin typeface="Trebuchet MS" pitchFamily="34" charset="0"/>
                <a:cs typeface="Arial" charset="0"/>
              </a:rPr>
              <a:t>Some Examples of CYP inducers</a:t>
            </a:r>
          </a:p>
          <a:p>
            <a:pPr lvl="1" eaLnBrk="1" fontAlgn="base" hangingPunct="1">
              <a:spcBef>
                <a:spcPct val="0"/>
              </a:spcBef>
              <a:spcAft>
                <a:spcPct val="0"/>
              </a:spcAft>
              <a:buClr>
                <a:srgbClr val="FF0000"/>
              </a:buClr>
              <a:buFont typeface="Wingdings" pitchFamily="2" charset="2"/>
              <a:buChar char="ü"/>
            </a:pPr>
            <a:r>
              <a:rPr lang="en-US" altLang="it-IT" sz="2400">
                <a:solidFill>
                  <a:srgbClr val="000000"/>
                </a:solidFill>
                <a:latin typeface="Trebuchet MS" pitchFamily="34" charset="0"/>
                <a:cs typeface="Arial" charset="0"/>
              </a:rPr>
              <a:t>1A2: tobacco, cruciferous vegetables, omeprazole, ritonavir, modafinil, char-grilled meat </a:t>
            </a:r>
          </a:p>
          <a:p>
            <a:pPr lvl="1" eaLnBrk="1" fontAlgn="base" hangingPunct="1">
              <a:spcBef>
                <a:spcPct val="0"/>
              </a:spcBef>
              <a:spcAft>
                <a:spcPct val="0"/>
              </a:spcAft>
              <a:buClr>
                <a:srgbClr val="FF0000"/>
              </a:buClr>
              <a:buFont typeface="Wingdings" pitchFamily="2" charset="2"/>
              <a:buChar char="ü"/>
            </a:pPr>
            <a:r>
              <a:rPr lang="en-US" altLang="it-IT" sz="2400">
                <a:solidFill>
                  <a:srgbClr val="000000"/>
                </a:solidFill>
                <a:latin typeface="Trebuchet MS" pitchFamily="34" charset="0"/>
                <a:cs typeface="Arial" charset="0"/>
              </a:rPr>
              <a:t>2B6: phenobarbital, phenytoin, rifampin </a:t>
            </a:r>
          </a:p>
          <a:p>
            <a:pPr lvl="1" eaLnBrk="1" fontAlgn="base" hangingPunct="1">
              <a:spcBef>
                <a:spcPct val="0"/>
              </a:spcBef>
              <a:spcAft>
                <a:spcPct val="0"/>
              </a:spcAft>
              <a:buClr>
                <a:srgbClr val="FF0000"/>
              </a:buClr>
              <a:buFont typeface="Wingdings" pitchFamily="2" charset="2"/>
              <a:buChar char="ü"/>
            </a:pPr>
            <a:r>
              <a:rPr lang="en-US" altLang="it-IT" sz="2400">
                <a:solidFill>
                  <a:srgbClr val="000000"/>
                </a:solidFill>
                <a:latin typeface="Trebuchet MS" pitchFamily="34" charset="0"/>
                <a:cs typeface="Arial" charset="0"/>
              </a:rPr>
              <a:t>2C9: rifampin -2C19: carbamazepine</a:t>
            </a:r>
          </a:p>
          <a:p>
            <a:pPr lvl="1" eaLnBrk="1" fontAlgn="base" hangingPunct="1">
              <a:spcBef>
                <a:spcPct val="0"/>
              </a:spcBef>
              <a:spcAft>
                <a:spcPct val="0"/>
              </a:spcAft>
              <a:buClr>
                <a:srgbClr val="FF0000"/>
              </a:buClr>
              <a:buFont typeface="Wingdings" pitchFamily="2" charset="2"/>
              <a:buChar char="ü"/>
            </a:pPr>
            <a:r>
              <a:rPr lang="en-US" altLang="it-IT" sz="2400">
                <a:solidFill>
                  <a:srgbClr val="000000"/>
                </a:solidFill>
                <a:latin typeface="Trebuchet MS" pitchFamily="34" charset="0"/>
                <a:cs typeface="Arial" charset="0"/>
              </a:rPr>
              <a:t>2D6: dexamethasone, rifampin</a:t>
            </a:r>
          </a:p>
          <a:p>
            <a:pPr lvl="1" eaLnBrk="1" fontAlgn="base" hangingPunct="1">
              <a:spcBef>
                <a:spcPct val="0"/>
              </a:spcBef>
              <a:spcAft>
                <a:spcPct val="0"/>
              </a:spcAft>
              <a:buClr>
                <a:srgbClr val="FF0000"/>
              </a:buClr>
              <a:buFont typeface="Wingdings" pitchFamily="2" charset="2"/>
              <a:buChar char="ü"/>
            </a:pPr>
            <a:r>
              <a:rPr lang="en-US" altLang="it-IT" sz="2400">
                <a:solidFill>
                  <a:srgbClr val="000000"/>
                </a:solidFill>
                <a:latin typeface="Trebuchet MS" pitchFamily="34" charset="0"/>
                <a:cs typeface="Arial" charset="0"/>
              </a:rPr>
              <a:t>CYP3A: efavirenz, nevirapine, barbiturates, carbamazepine, rifampin, rifabutin, glucocorticoids, phenytoin, St. John’s wort, troglitazone</a:t>
            </a:r>
            <a:endParaRPr lang="en-US" altLang="it-IT" sz="2000">
              <a:solidFill>
                <a:srgbClr val="000000"/>
              </a:solidFill>
              <a:latin typeface="Trebuchet MS" pitchFamily="34" charset="0"/>
              <a:cs typeface="Arial" charset="0"/>
            </a:endParaRPr>
          </a:p>
        </p:txBody>
      </p:sp>
    </p:spTree>
    <p:extLst>
      <p:ext uri="{BB962C8B-B14F-4D97-AF65-F5344CB8AC3E}">
        <p14:creationId xmlns:p14="http://schemas.microsoft.com/office/powerpoint/2010/main" val="346619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6161" y="104677"/>
            <a:ext cx="8784976" cy="6788782"/>
          </a:xfrm>
          <a:prstGeom prst="rect">
            <a:avLst/>
          </a:prstGeom>
        </p:spPr>
        <p:txBody>
          <a:bodyPr wrap="square">
            <a:spAutoFit/>
          </a:bodyPr>
          <a:lstStyle/>
          <a:p>
            <a:pPr>
              <a:lnSpc>
                <a:spcPct val="107000"/>
              </a:lnSpc>
              <a:spcAft>
                <a:spcPts val="800"/>
              </a:spcAft>
            </a:pPr>
            <a:r>
              <a:rPr lang="it-IT" sz="2400" dirty="0">
                <a:latin typeface="Comic Sans MS" panose="030F0702030302020204" pitchFamily="66" charset="0"/>
                <a:ea typeface="Calibri" panose="020F0502020204030204" pitchFamily="34" charset="0"/>
                <a:cs typeface="Times New Roman" panose="02020603050405020304" pitchFamily="18" charset="0"/>
              </a:rPr>
              <a:t>Marco, un calciatore di 21 anni capitano di una squadra partecipante al campionato di serie C, ha ricominciato gli allenamenti in vista della ripresa del campionato, dopo la breve pausa per le feste di Natale e </a:t>
            </a:r>
            <a:r>
              <a:rPr lang="it-IT" sz="2400" dirty="0" smtClean="0">
                <a:latin typeface="Comic Sans MS" panose="030F0702030302020204" pitchFamily="66" charset="0"/>
                <a:ea typeface="Calibri" panose="020F0502020204030204" pitchFamily="34" charset="0"/>
                <a:cs typeface="Times New Roman" panose="02020603050405020304" pitchFamily="18" charset="0"/>
              </a:rPr>
              <a:t>Capodanno. Alla </a:t>
            </a:r>
            <a:r>
              <a:rPr lang="it-IT" sz="2400" dirty="0">
                <a:latin typeface="Comic Sans MS" panose="030F0702030302020204" pitchFamily="66" charset="0"/>
                <a:ea typeface="Calibri" panose="020F0502020204030204" pitchFamily="34" charset="0"/>
                <a:cs typeface="Times New Roman" panose="02020603050405020304" pitchFamily="18" charset="0"/>
              </a:rPr>
              <a:t>fine dell’allenamento del lunedì Marco si sente più stanco del solito, forse a causa degli “eccessi” dell’ultimo dell’anno; in particolare fa fatica a respirare, sente freddo e ha la sensazione di avere qualche linea di febbre. Per fortuna è presente il medico della Società, a cui Marco riferisce i sintomi sopra descritti. Il medico lo visita negli spogliatoi e, sospettando una possibile infezione virale che potrebbe evolvere anche in polmonite (non gli piace quella difficoltà respiratoria di Marco), per precauzione prescrive una terapia antibiotica orale a base di </a:t>
            </a:r>
            <a:r>
              <a:rPr lang="it-IT" sz="2400" dirty="0" err="1">
                <a:latin typeface="Comic Sans MS" panose="030F0702030302020204" pitchFamily="66" charset="0"/>
                <a:ea typeface="Calibri" panose="020F0502020204030204" pitchFamily="34" charset="0"/>
                <a:cs typeface="Times New Roman" panose="02020603050405020304" pitchFamily="18" charset="0"/>
              </a:rPr>
              <a:t>Augmentin</a:t>
            </a:r>
            <a:r>
              <a:rPr lang="it-IT" sz="2400" dirty="0">
                <a:latin typeface="Comic Sans MS" panose="030F0702030302020204" pitchFamily="66" charset="0"/>
                <a:ea typeface="Calibri" panose="020F0502020204030204" pitchFamily="34" charset="0"/>
                <a:cs typeface="Times New Roman" panose="02020603050405020304" pitchFamily="18" charset="0"/>
              </a:rPr>
              <a:t> (</a:t>
            </a:r>
            <a:r>
              <a:rPr lang="it-IT" sz="2400" dirty="0" err="1">
                <a:latin typeface="Comic Sans MS" panose="030F0702030302020204" pitchFamily="66" charset="0"/>
                <a:ea typeface="Calibri" panose="020F0502020204030204" pitchFamily="34" charset="0"/>
                <a:cs typeface="Times New Roman" panose="02020603050405020304" pitchFamily="18" charset="0"/>
              </a:rPr>
              <a:t>amoxicillina</a:t>
            </a:r>
            <a:r>
              <a:rPr lang="it-IT" sz="2400" dirty="0">
                <a:latin typeface="Comic Sans MS" panose="030F0702030302020204" pitchFamily="66" charset="0"/>
                <a:ea typeface="Calibri" panose="020F0502020204030204" pitchFamily="34" charset="0"/>
                <a:cs typeface="Times New Roman" panose="02020603050405020304" pitchFamily="18" charset="0"/>
              </a:rPr>
              <a:t> + acido </a:t>
            </a:r>
            <a:r>
              <a:rPr lang="it-IT" sz="2400" dirty="0" err="1">
                <a:latin typeface="Comic Sans MS" panose="030F0702030302020204" pitchFamily="66" charset="0"/>
                <a:ea typeface="Calibri" panose="020F0502020204030204" pitchFamily="34" charset="0"/>
                <a:cs typeface="Times New Roman" panose="02020603050405020304" pitchFamily="18" charset="0"/>
              </a:rPr>
              <a:t>clavulanico</a:t>
            </a:r>
            <a:r>
              <a:rPr lang="it-IT" sz="2400" dirty="0">
                <a:latin typeface="Comic Sans MS" panose="030F0702030302020204" pitchFamily="66" charset="0"/>
                <a:ea typeface="Calibri" panose="020F0502020204030204" pitchFamily="34" charset="0"/>
                <a:cs typeface="Times New Roman" panose="02020603050405020304" pitchFamily="18" charset="0"/>
              </a:rPr>
              <a:t>, antibatterico della classe delle penicilline) alla dose di 2g/die e di </a:t>
            </a:r>
            <a:r>
              <a:rPr lang="it-IT" sz="2400" dirty="0" err="1">
                <a:latin typeface="Comic Sans MS" panose="030F0702030302020204" pitchFamily="66" charset="0"/>
                <a:ea typeface="Calibri" panose="020F0502020204030204" pitchFamily="34" charset="0"/>
                <a:cs typeface="Times New Roman" panose="02020603050405020304" pitchFamily="18" charset="0"/>
              </a:rPr>
              <a:t>Klacid</a:t>
            </a:r>
            <a:r>
              <a:rPr lang="it-IT" sz="2400" dirty="0">
                <a:latin typeface="Comic Sans MS" panose="030F0702030302020204" pitchFamily="66" charset="0"/>
                <a:ea typeface="Calibri" panose="020F0502020204030204" pitchFamily="34" charset="0"/>
                <a:cs typeface="Times New Roman" panose="02020603050405020304" pitchFamily="18" charset="0"/>
              </a:rPr>
              <a:t> (</a:t>
            </a:r>
            <a:r>
              <a:rPr lang="it-IT" sz="2400" dirty="0" err="1">
                <a:latin typeface="Comic Sans MS" panose="030F0702030302020204" pitchFamily="66" charset="0"/>
                <a:ea typeface="Calibri" panose="020F0502020204030204" pitchFamily="34" charset="0"/>
                <a:cs typeface="Times New Roman" panose="02020603050405020304" pitchFamily="18" charset="0"/>
              </a:rPr>
              <a:t>claritromicina</a:t>
            </a:r>
            <a:r>
              <a:rPr lang="it-IT" sz="2400" dirty="0">
                <a:latin typeface="Comic Sans MS" panose="030F0702030302020204" pitchFamily="66" charset="0"/>
                <a:ea typeface="Calibri" panose="020F0502020204030204" pitchFamily="34" charset="0"/>
                <a:cs typeface="Times New Roman" panose="02020603050405020304" pitchFamily="18" charset="0"/>
              </a:rPr>
              <a:t>, antibatterico della classe dei macrolidi) alla dose di 500 mg/die. </a:t>
            </a:r>
          </a:p>
        </p:txBody>
      </p:sp>
      <p:sp>
        <p:nvSpPr>
          <p:cNvPr id="5" name="CasellaDiTesto 4"/>
          <p:cNvSpPr txBox="1"/>
          <p:nvPr/>
        </p:nvSpPr>
        <p:spPr>
          <a:xfrm>
            <a:off x="8604448" y="104677"/>
            <a:ext cx="327334" cy="400110"/>
          </a:xfrm>
          <a:prstGeom prst="rect">
            <a:avLst/>
          </a:prstGeom>
          <a:noFill/>
        </p:spPr>
        <p:txBody>
          <a:bodyPr wrap="none" rtlCol="0">
            <a:spAutoFit/>
          </a:bodyPr>
          <a:lstStyle/>
          <a:p>
            <a:r>
              <a:rPr lang="it-IT" sz="2000" b="1" smtClean="0">
                <a:solidFill>
                  <a:srgbClr val="FF0000"/>
                </a:solidFill>
              </a:rPr>
              <a:t>1</a:t>
            </a:r>
            <a:endParaRPr lang="it-IT" sz="2000" b="1">
              <a:solidFill>
                <a:srgbClr val="FF0000"/>
              </a:solidFill>
            </a:endParaRPr>
          </a:p>
        </p:txBody>
      </p:sp>
    </p:spTree>
    <p:extLst>
      <p:ext uri="{BB962C8B-B14F-4D97-AF65-F5344CB8AC3E}">
        <p14:creationId xmlns:p14="http://schemas.microsoft.com/office/powerpoint/2010/main" val="276104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085063347"/>
              </p:ext>
            </p:extLst>
          </p:nvPr>
        </p:nvGraphicFramePr>
        <p:xfrm>
          <a:off x="107504" y="980728"/>
          <a:ext cx="8928990" cy="4464496"/>
        </p:xfrm>
        <a:graphic>
          <a:graphicData uri="http://schemas.openxmlformats.org/drawingml/2006/table">
            <a:tbl>
              <a:tblPr firstRow="1" firstCol="1" bandRow="1">
                <a:tableStyleId>{5C22544A-7EE6-4342-B048-85BDC9FD1C3A}</a:tableStyleId>
              </a:tblPr>
              <a:tblGrid>
                <a:gridCol w="1488165">
                  <a:extLst>
                    <a:ext uri="{9D8B030D-6E8A-4147-A177-3AD203B41FA5}">
                      <a16:colId xmlns:a16="http://schemas.microsoft.com/office/drawing/2014/main" val="3242656022"/>
                    </a:ext>
                  </a:extLst>
                </a:gridCol>
                <a:gridCol w="1488165">
                  <a:extLst>
                    <a:ext uri="{9D8B030D-6E8A-4147-A177-3AD203B41FA5}">
                      <a16:colId xmlns:a16="http://schemas.microsoft.com/office/drawing/2014/main" val="2284363787"/>
                    </a:ext>
                  </a:extLst>
                </a:gridCol>
                <a:gridCol w="1488165">
                  <a:extLst>
                    <a:ext uri="{9D8B030D-6E8A-4147-A177-3AD203B41FA5}">
                      <a16:colId xmlns:a16="http://schemas.microsoft.com/office/drawing/2014/main" val="461698970"/>
                    </a:ext>
                  </a:extLst>
                </a:gridCol>
                <a:gridCol w="1488165">
                  <a:extLst>
                    <a:ext uri="{9D8B030D-6E8A-4147-A177-3AD203B41FA5}">
                      <a16:colId xmlns:a16="http://schemas.microsoft.com/office/drawing/2014/main" val="962594916"/>
                    </a:ext>
                  </a:extLst>
                </a:gridCol>
                <a:gridCol w="1488165">
                  <a:extLst>
                    <a:ext uri="{9D8B030D-6E8A-4147-A177-3AD203B41FA5}">
                      <a16:colId xmlns:a16="http://schemas.microsoft.com/office/drawing/2014/main" val="3113294514"/>
                    </a:ext>
                  </a:extLst>
                </a:gridCol>
                <a:gridCol w="1488165">
                  <a:extLst>
                    <a:ext uri="{9D8B030D-6E8A-4147-A177-3AD203B41FA5}">
                      <a16:colId xmlns:a16="http://schemas.microsoft.com/office/drawing/2014/main" val="2444610092"/>
                    </a:ext>
                  </a:extLst>
                </a:gridCol>
              </a:tblGrid>
              <a:tr h="179927">
                <a:tc>
                  <a:txBody>
                    <a:bodyPr/>
                    <a:lstStyle/>
                    <a:p>
                      <a:pPr>
                        <a:lnSpc>
                          <a:spcPct val="115000"/>
                        </a:lnSpc>
                        <a:spcBef>
                          <a:spcPts val="300"/>
                        </a:spcBef>
                        <a:spcAft>
                          <a:spcPts val="300"/>
                        </a:spcAft>
                      </a:pPr>
                      <a:r>
                        <a:rPr lang="it-IT" sz="1000" dirty="0">
                          <a:effectLst/>
                        </a:rPr>
                        <a:t>Farmaco 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a:effectLst/>
                        </a:rPr>
                        <a:t>Farmaco B</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a:effectLst/>
                        </a:rPr>
                        <a:t>Evento clinico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a:effectLst/>
                        </a:rPr>
                        <a:t>Meccanismo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a:effectLst/>
                        </a:rPr>
                        <a:t>Gestione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dirty="0">
                          <a:effectLst/>
                        </a:rPr>
                        <a:t>Note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extLst>
                  <a:ext uri="{0D108BD9-81ED-4DB2-BD59-A6C34878D82A}">
                    <a16:rowId xmlns:a16="http://schemas.microsoft.com/office/drawing/2014/main" val="3679497933"/>
                  </a:ext>
                </a:extLst>
              </a:tr>
              <a:tr h="927214">
                <a:tc>
                  <a:txBody>
                    <a:bodyPr/>
                    <a:lstStyle/>
                    <a:p>
                      <a:pPr>
                        <a:lnSpc>
                          <a:spcPct val="115000"/>
                        </a:lnSpc>
                        <a:spcBef>
                          <a:spcPts val="300"/>
                        </a:spcBef>
                        <a:spcAft>
                          <a:spcPts val="300"/>
                        </a:spcAft>
                      </a:pPr>
                      <a:r>
                        <a:rPr lang="it-IT" sz="1000">
                          <a:effectLst/>
                        </a:rPr>
                        <a:t>ACE inibitori</a:t>
                      </a:r>
                      <a:br>
                        <a:rPr lang="it-IT" sz="1000">
                          <a:effectLst/>
                        </a:rPr>
                      </a:br>
                      <a:r>
                        <a:rPr lang="it-IT" sz="1000">
                          <a:effectLst/>
                        </a:rPr>
                        <a:t>Beta-bloccanti</a:t>
                      </a:r>
                      <a:br>
                        <a:rPr lang="it-IT" sz="1000">
                          <a:effectLst/>
                        </a:rPr>
                      </a:br>
                      <a:r>
                        <a:rPr lang="it-IT" sz="1000">
                          <a:effectLst/>
                        </a:rPr>
                        <a:t>Diuretici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dirty="0">
                          <a:effectLst/>
                        </a:rPr>
                        <a:t>FANS</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a:effectLst/>
                        </a:rPr>
                        <a:t>Aumento pressione arteriosa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gn="just">
                        <a:lnSpc>
                          <a:spcPct val="115000"/>
                        </a:lnSpc>
                        <a:spcBef>
                          <a:spcPts val="300"/>
                        </a:spcBef>
                        <a:spcAft>
                          <a:spcPts val="300"/>
                        </a:spcAft>
                      </a:pPr>
                      <a:r>
                        <a:rPr lang="it-IT" sz="1000">
                          <a:effectLst/>
                        </a:rPr>
                        <a:t>Antagonismo funzionale (inibizione sintesi PG da FANS a livello renale)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tabLst>
                          <a:tab pos="232410" algn="l"/>
                        </a:tabLst>
                      </a:pPr>
                      <a:r>
                        <a:rPr lang="it-IT" sz="1000">
                          <a:effectLst/>
                        </a:rPr>
                        <a:t>Riconsiderare la necessità del FANS e monitorare la pressione arteriosa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tabLst>
                          <a:tab pos="232410" algn="l"/>
                        </a:tabLst>
                      </a:pPr>
                      <a:r>
                        <a:rPr lang="it-IT" sz="1000">
                          <a:effectLst/>
                        </a:rPr>
                        <a:t>Di rilievo nel paziente iperteso anziano con funzionalità renale già parzialmente compromessa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extLst>
                  <a:ext uri="{0D108BD9-81ED-4DB2-BD59-A6C34878D82A}">
                    <a16:rowId xmlns:a16="http://schemas.microsoft.com/office/drawing/2014/main" val="1920528998"/>
                  </a:ext>
                </a:extLst>
              </a:tr>
              <a:tr h="2242275">
                <a:tc>
                  <a:txBody>
                    <a:bodyPr/>
                    <a:lstStyle/>
                    <a:p>
                      <a:pPr>
                        <a:lnSpc>
                          <a:spcPct val="115000"/>
                        </a:lnSpc>
                        <a:spcBef>
                          <a:spcPts val="300"/>
                        </a:spcBef>
                        <a:spcAft>
                          <a:spcPts val="300"/>
                        </a:spcAft>
                      </a:pPr>
                      <a:r>
                        <a:rPr lang="it-IT" sz="1000">
                          <a:effectLst/>
                        </a:rPr>
                        <a:t>ACE inibitori+diuretici</a:t>
                      </a:r>
                      <a:br>
                        <a:rPr lang="it-IT" sz="1000">
                          <a:effectLst/>
                        </a:rPr>
                      </a:br>
                      <a:r>
                        <a:rPr lang="it-IT" sz="1000">
                          <a:effectLst/>
                        </a:rPr>
                        <a:t>Sartani+diuretici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a:effectLst/>
                        </a:rPr>
                        <a:t>FANS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a:effectLst/>
                        </a:rPr>
                        <a:t>Insufficienza renale acuta funzionale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dirty="0">
                          <a:effectLst/>
                        </a:rPr>
                        <a:t>Sinergismo funzionale (compromissione della filtrazione glomerulare e  riduzione perfusione renale secondaria a riduzione del volume plasmatico)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a:effectLst/>
                        </a:rPr>
                        <a:t>Evitare se possibile FANS (soprattutto in paziente con pre-esistente danno renale e disidratazione), preferire il paracetamolo se è richiesto il solo effetto analgesico, monitorare funzionalità renale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a:effectLst/>
                        </a:rPr>
                        <a:t>Nota come triple whammy, di rilievo nel paziente anziano con funzionalità renale già parzialmente compromessa</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extLst>
                  <a:ext uri="{0D108BD9-81ED-4DB2-BD59-A6C34878D82A}">
                    <a16:rowId xmlns:a16="http://schemas.microsoft.com/office/drawing/2014/main" val="1545575305"/>
                  </a:ext>
                </a:extLst>
              </a:tr>
              <a:tr h="1115080">
                <a:tc>
                  <a:txBody>
                    <a:bodyPr/>
                    <a:lstStyle/>
                    <a:p>
                      <a:pPr>
                        <a:lnSpc>
                          <a:spcPct val="115000"/>
                        </a:lnSpc>
                        <a:spcBef>
                          <a:spcPts val="300"/>
                        </a:spcBef>
                        <a:spcAft>
                          <a:spcPts val="300"/>
                        </a:spcAft>
                      </a:pPr>
                      <a:r>
                        <a:rPr lang="it-IT" sz="1000" dirty="0" err="1">
                          <a:effectLst/>
                        </a:rPr>
                        <a:t>Amiodarone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solidFill>
                      <a:schemeClr val="accent2"/>
                    </a:solidFill>
                  </a:tcPr>
                </a:tc>
                <a:tc>
                  <a:txBody>
                    <a:bodyPr/>
                    <a:lstStyle/>
                    <a:p>
                      <a:pPr>
                        <a:lnSpc>
                          <a:spcPct val="115000"/>
                        </a:lnSpc>
                        <a:spcBef>
                          <a:spcPts val="300"/>
                        </a:spcBef>
                        <a:spcAft>
                          <a:spcPts val="300"/>
                        </a:spcAft>
                      </a:pPr>
                      <a:r>
                        <a:rPr lang="it-IT" sz="1000">
                          <a:effectLst/>
                        </a:rPr>
                        <a:t>Fluorochinoloni</a:t>
                      </a:r>
                      <a:br>
                        <a:rPr lang="it-IT" sz="1000">
                          <a:effectLst/>
                        </a:rPr>
                      </a:br>
                      <a:r>
                        <a:rPr lang="it-IT" sz="1000">
                          <a:effectLst/>
                        </a:rPr>
                        <a:t>Macrolidi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a:effectLst/>
                        </a:rPr>
                        <a:t>Prolungamento intervallo QT e rischio aritmie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a:effectLst/>
                        </a:rPr>
                        <a:t>Sinergismo (blocco canali del potassio hERG a livello cardiaco)</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a:effectLst/>
                        </a:rPr>
                        <a:t>Preferire, a parità di indicazioni terapeutiche, antibiotici beta-lattamici, monitorare ECG</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tc>
                  <a:txBody>
                    <a:bodyPr/>
                    <a:lstStyle/>
                    <a:p>
                      <a:pPr>
                        <a:lnSpc>
                          <a:spcPct val="115000"/>
                        </a:lnSpc>
                        <a:spcBef>
                          <a:spcPts val="300"/>
                        </a:spcBef>
                        <a:spcAft>
                          <a:spcPts val="300"/>
                        </a:spcAft>
                      </a:pPr>
                      <a:r>
                        <a:rPr lang="it-IT" sz="1000" dirty="0">
                          <a:effectLst/>
                        </a:rPr>
                        <a:t>Di rilievo nel paziente cardiologico con infezione intercorrente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711" marR="59711" marT="0" marB="0"/>
                </a:tc>
                <a:extLst>
                  <a:ext uri="{0D108BD9-81ED-4DB2-BD59-A6C34878D82A}">
                    <a16:rowId xmlns:a16="http://schemas.microsoft.com/office/drawing/2014/main" val="1943101794"/>
                  </a:ext>
                </a:extLst>
              </a:tr>
            </a:tbl>
          </a:graphicData>
        </a:graphic>
      </p:graphicFrame>
      <p:sp>
        <p:nvSpPr>
          <p:cNvPr id="5" name="Rectangle 1"/>
          <p:cNvSpPr>
            <a:spLocks noChangeArrowheads="1"/>
          </p:cNvSpPr>
          <p:nvPr/>
        </p:nvSpPr>
        <p:spPr bwMode="auto">
          <a:xfrm>
            <a:off x="323528" y="217185"/>
            <a:ext cx="6841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1775" algn="l"/>
              </a:tabLst>
              <a:defRPr>
                <a:solidFill>
                  <a:schemeClr val="tx1"/>
                </a:solidFill>
                <a:latin typeface="Arial" panose="020B0604020202020204" pitchFamily="34" charset="0"/>
              </a:defRPr>
            </a:lvl1pPr>
            <a:lvl2pPr eaLnBrk="0" fontAlgn="base" hangingPunct="0">
              <a:spcBef>
                <a:spcPct val="0"/>
              </a:spcBef>
              <a:spcAft>
                <a:spcPct val="0"/>
              </a:spcAft>
              <a:tabLst>
                <a:tab pos="231775" algn="l"/>
              </a:tabLst>
              <a:defRPr>
                <a:solidFill>
                  <a:schemeClr val="tx1"/>
                </a:solidFill>
                <a:latin typeface="Arial" panose="020B0604020202020204" pitchFamily="34" charset="0"/>
              </a:defRPr>
            </a:lvl2pPr>
            <a:lvl3pPr eaLnBrk="0" fontAlgn="base" hangingPunct="0">
              <a:spcBef>
                <a:spcPct val="0"/>
              </a:spcBef>
              <a:spcAft>
                <a:spcPct val="0"/>
              </a:spcAft>
              <a:tabLst>
                <a:tab pos="231775" algn="l"/>
              </a:tabLst>
              <a:defRPr>
                <a:solidFill>
                  <a:schemeClr val="tx1"/>
                </a:solidFill>
                <a:latin typeface="Arial" panose="020B0604020202020204" pitchFamily="34" charset="0"/>
              </a:defRPr>
            </a:lvl3pPr>
            <a:lvl4pPr eaLnBrk="0" fontAlgn="base" hangingPunct="0">
              <a:spcBef>
                <a:spcPct val="0"/>
              </a:spcBef>
              <a:spcAft>
                <a:spcPct val="0"/>
              </a:spcAft>
              <a:tabLst>
                <a:tab pos="231775" algn="l"/>
              </a:tabLst>
              <a:defRPr>
                <a:solidFill>
                  <a:schemeClr val="tx1"/>
                </a:solidFill>
                <a:latin typeface="Arial" panose="020B0604020202020204" pitchFamily="34" charset="0"/>
              </a:defRPr>
            </a:lvl4pPr>
            <a:lvl5pPr eaLnBrk="0" fontAlgn="base" hangingPunct="0">
              <a:spcBef>
                <a:spcPct val="0"/>
              </a:spcBef>
              <a:spcAft>
                <a:spcPct val="0"/>
              </a:spcAft>
              <a:tabLst>
                <a:tab pos="231775" algn="l"/>
              </a:tabLst>
              <a:defRPr>
                <a:solidFill>
                  <a:schemeClr val="tx1"/>
                </a:solidFill>
                <a:latin typeface="Arial" panose="020B0604020202020204" pitchFamily="34" charset="0"/>
              </a:defRPr>
            </a:lvl5pPr>
            <a:lvl6pPr eaLnBrk="0" fontAlgn="base" hangingPunct="0">
              <a:spcBef>
                <a:spcPct val="0"/>
              </a:spcBef>
              <a:spcAft>
                <a:spcPct val="0"/>
              </a:spcAft>
              <a:tabLst>
                <a:tab pos="231775" algn="l"/>
              </a:tabLst>
              <a:defRPr>
                <a:solidFill>
                  <a:schemeClr val="tx1"/>
                </a:solidFill>
                <a:latin typeface="Arial" panose="020B0604020202020204" pitchFamily="34" charset="0"/>
              </a:defRPr>
            </a:lvl6pPr>
            <a:lvl7pPr eaLnBrk="0" fontAlgn="base" hangingPunct="0">
              <a:spcBef>
                <a:spcPct val="0"/>
              </a:spcBef>
              <a:spcAft>
                <a:spcPct val="0"/>
              </a:spcAft>
              <a:tabLst>
                <a:tab pos="231775" algn="l"/>
              </a:tabLst>
              <a:defRPr>
                <a:solidFill>
                  <a:schemeClr val="tx1"/>
                </a:solidFill>
                <a:latin typeface="Arial" panose="020B0604020202020204" pitchFamily="34" charset="0"/>
              </a:defRPr>
            </a:lvl7pPr>
            <a:lvl8pPr eaLnBrk="0" fontAlgn="base" hangingPunct="0">
              <a:spcBef>
                <a:spcPct val="0"/>
              </a:spcBef>
              <a:spcAft>
                <a:spcPct val="0"/>
              </a:spcAft>
              <a:tabLst>
                <a:tab pos="231775" algn="l"/>
              </a:tabLst>
              <a:defRPr>
                <a:solidFill>
                  <a:schemeClr val="tx1"/>
                </a:solidFill>
                <a:latin typeface="Arial" panose="020B0604020202020204" pitchFamily="34" charset="0"/>
              </a:defRPr>
            </a:lvl8pPr>
            <a:lvl9pPr eaLnBrk="0" fontAlgn="base" hangingPunct="0">
              <a:spcBef>
                <a:spcPct val="0"/>
              </a:spcBef>
              <a:spcAft>
                <a:spcPct val="0"/>
              </a:spcAft>
              <a:tabLst>
                <a:tab pos="2317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31775" algn="l"/>
              </a:tabLst>
            </a:pPr>
            <a:r>
              <a:rPr kumimoji="0" lang="it-IT" altLang="it-IT"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Esempi di interazioni farmacodinamiche clinicamente rilevanti</a:t>
            </a:r>
            <a:endParaRPr kumimoji="0" lang="it-IT" altLang="it-IT"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199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825500" y="-171400"/>
            <a:ext cx="7772400" cy="1143000"/>
          </a:xfrm>
          <a:prstGeom prst="rect">
            <a:avLst/>
          </a:prstGeom>
          <a:noFill/>
          <a:ln w="9525">
            <a:noFill/>
            <a:miter lim="800000"/>
            <a:headEnd/>
            <a:tailEnd/>
          </a:ln>
        </p:spPr>
        <p:txBody>
          <a:bodyPr anchor="b"/>
          <a:lstStyle/>
          <a:p>
            <a:pPr algn="ctr" fontAlgn="base">
              <a:spcBef>
                <a:spcPct val="0"/>
              </a:spcBef>
              <a:spcAft>
                <a:spcPct val="0"/>
              </a:spcAft>
              <a:defRPr/>
            </a:pPr>
            <a:r>
              <a:rPr lang="en-GB" sz="4400" dirty="0">
                <a:solidFill>
                  <a:srgbClr val="FF0000"/>
                </a:solidFill>
                <a:effectLst>
                  <a:outerShdw blurRad="38100" dist="38100" dir="2700000" algn="tl">
                    <a:srgbClr val="000000"/>
                  </a:outerShdw>
                </a:effectLst>
              </a:rPr>
              <a:t>INCIDENCE OF ADRs</a:t>
            </a:r>
            <a:endParaRPr lang="en-GB" sz="4400" b="1" dirty="0">
              <a:solidFill>
                <a:srgbClr val="FF0000"/>
              </a:solidFill>
              <a:effectLst>
                <a:outerShdw blurRad="38100" dist="38100" dir="2700000" algn="tl">
                  <a:srgbClr val="000000"/>
                </a:outerShdw>
              </a:effectLst>
            </a:endParaRPr>
          </a:p>
        </p:txBody>
      </p:sp>
      <p:graphicFrame>
        <p:nvGraphicFramePr>
          <p:cNvPr id="310275" name="Object 3"/>
          <p:cNvGraphicFramePr>
            <a:graphicFrameLocks noChangeAspect="1"/>
          </p:cNvGraphicFramePr>
          <p:nvPr>
            <p:extLst>
              <p:ext uri="{D42A27DB-BD31-4B8C-83A1-F6EECF244321}">
                <p14:modId xmlns:p14="http://schemas.microsoft.com/office/powerpoint/2010/main" val="1045304528"/>
              </p:ext>
            </p:extLst>
          </p:nvPr>
        </p:nvGraphicFramePr>
        <p:xfrm>
          <a:off x="569664" y="1844824"/>
          <a:ext cx="8178800" cy="4170363"/>
        </p:xfrm>
        <a:graphic>
          <a:graphicData uri="http://schemas.openxmlformats.org/presentationml/2006/ole">
            <mc:AlternateContent xmlns:mc="http://schemas.openxmlformats.org/markup-compatibility/2006">
              <mc:Choice xmlns:v="urn:schemas-microsoft-com:vml" Requires="v">
                <p:oleObj spid="_x0000_s1035" name="Grafico" r:id="rId4" imgW="8183948" imgH="4175712" progId="MSGraph.Chart.8">
                  <p:embed followColorScheme="full"/>
                </p:oleObj>
              </mc:Choice>
              <mc:Fallback>
                <p:oleObj name="Grafico" r:id="rId4" imgW="8183948" imgH="4175712" progId="MSGraph.Chart.8">
                  <p:embed followColorScheme="full"/>
                  <p:pic>
                    <p:nvPicPr>
                      <p:cNvPr id="0" name=""/>
                      <p:cNvPicPr>
                        <a:picLocks noChangeAspect="1" noChangeArrowheads="1"/>
                      </p:cNvPicPr>
                      <p:nvPr/>
                    </p:nvPicPr>
                    <p:blipFill>
                      <a:blip r:embed="rId5"/>
                      <a:srcRect/>
                      <a:stretch>
                        <a:fillRect/>
                      </a:stretch>
                    </p:blipFill>
                    <p:spPr bwMode="auto">
                      <a:xfrm>
                        <a:off x="569664" y="1844824"/>
                        <a:ext cx="8178800" cy="417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0276" name="Text Box 4"/>
          <p:cNvSpPr txBox="1">
            <a:spLocks noChangeArrowheads="1"/>
          </p:cNvSpPr>
          <p:nvPr/>
        </p:nvSpPr>
        <p:spPr bwMode="auto">
          <a:xfrm>
            <a:off x="2636589" y="5635774"/>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0" fontAlgn="base" hangingPunct="0">
              <a:spcBef>
                <a:spcPct val="50000"/>
              </a:spcBef>
              <a:spcAft>
                <a:spcPct val="0"/>
              </a:spcAft>
              <a:buClrTx/>
              <a:buSzTx/>
              <a:buFontTx/>
              <a:buNone/>
            </a:pPr>
            <a:r>
              <a:rPr lang="en-GB" altLang="it-IT" sz="2000" b="1" dirty="0">
                <a:solidFill>
                  <a:schemeClr val="accent4"/>
                </a:solidFill>
                <a:latin typeface="Times New Roman" pitchFamily="18" charset="0"/>
              </a:rPr>
              <a:t>0-5              6-10              11-15           16-20</a:t>
            </a:r>
          </a:p>
        </p:txBody>
      </p:sp>
      <p:sp>
        <p:nvSpPr>
          <p:cNvPr id="310277" name="Text Box 5"/>
          <p:cNvSpPr txBox="1">
            <a:spLocks noChangeArrowheads="1"/>
          </p:cNvSpPr>
          <p:nvPr/>
        </p:nvSpPr>
        <p:spPr bwMode="auto">
          <a:xfrm>
            <a:off x="2663161" y="6154887"/>
            <a:ext cx="4656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0" fontAlgn="base" hangingPunct="0">
              <a:spcBef>
                <a:spcPct val="50000"/>
              </a:spcBef>
              <a:spcAft>
                <a:spcPct val="0"/>
              </a:spcAft>
              <a:buClrTx/>
              <a:buSzTx/>
              <a:buFontTx/>
              <a:buNone/>
            </a:pPr>
            <a:r>
              <a:rPr lang="en-GB" altLang="it-IT" sz="2400" b="1" dirty="0">
                <a:solidFill>
                  <a:schemeClr val="accent4"/>
                </a:solidFill>
                <a:latin typeface="Times New Roman" pitchFamily="18" charset="0"/>
              </a:rPr>
              <a:t>Number of drugs prescribed</a:t>
            </a:r>
          </a:p>
        </p:txBody>
      </p:sp>
      <p:sp>
        <p:nvSpPr>
          <p:cNvPr id="310278" name="Text Box 6"/>
          <p:cNvSpPr txBox="1">
            <a:spLocks noChangeArrowheads="1"/>
          </p:cNvSpPr>
          <p:nvPr/>
        </p:nvSpPr>
        <p:spPr bwMode="auto">
          <a:xfrm>
            <a:off x="762000" y="980728"/>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eaLnBrk="0" fontAlgn="base" hangingPunct="0">
              <a:spcBef>
                <a:spcPct val="50000"/>
              </a:spcBef>
              <a:spcAft>
                <a:spcPct val="0"/>
              </a:spcAft>
              <a:buClrTx/>
              <a:buSzTx/>
              <a:buFontTx/>
              <a:buNone/>
            </a:pPr>
            <a:r>
              <a:rPr lang="en-GB" altLang="it-IT" sz="2800" b="1" i="1" dirty="0">
                <a:solidFill>
                  <a:schemeClr val="accent4"/>
                </a:solidFill>
                <a:latin typeface="Times New Roman" pitchFamily="18" charset="0"/>
              </a:rPr>
              <a:t>May  FE et al. </a:t>
            </a:r>
            <a:r>
              <a:rPr lang="en-GB" altLang="it-IT" sz="2800" b="1" i="1" dirty="0" err="1">
                <a:solidFill>
                  <a:schemeClr val="accent4"/>
                </a:solidFill>
                <a:latin typeface="Times New Roman" pitchFamily="18" charset="0"/>
              </a:rPr>
              <a:t>Clin</a:t>
            </a:r>
            <a:r>
              <a:rPr lang="en-GB" altLang="it-IT" sz="2800" b="1" i="1" dirty="0">
                <a:solidFill>
                  <a:schemeClr val="accent4"/>
                </a:solidFill>
                <a:latin typeface="Times New Roman" pitchFamily="18" charset="0"/>
              </a:rPr>
              <a:t> </a:t>
            </a:r>
            <a:r>
              <a:rPr lang="en-GB" altLang="it-IT" sz="2800" b="1" i="1" dirty="0" err="1">
                <a:solidFill>
                  <a:schemeClr val="accent4"/>
                </a:solidFill>
                <a:latin typeface="Times New Roman" pitchFamily="18" charset="0"/>
              </a:rPr>
              <a:t>Pharmacol</a:t>
            </a:r>
            <a:r>
              <a:rPr lang="en-GB" altLang="it-IT" sz="2800" b="1" i="1" dirty="0">
                <a:solidFill>
                  <a:schemeClr val="accent4"/>
                </a:solidFill>
                <a:latin typeface="Times New Roman" pitchFamily="18" charset="0"/>
              </a:rPr>
              <a:t> </a:t>
            </a:r>
            <a:r>
              <a:rPr lang="en-GB" altLang="it-IT" sz="2800" b="1" i="1" dirty="0" err="1">
                <a:solidFill>
                  <a:schemeClr val="accent4"/>
                </a:solidFill>
                <a:latin typeface="Times New Roman" pitchFamily="18" charset="0"/>
              </a:rPr>
              <a:t>Ther</a:t>
            </a:r>
            <a:r>
              <a:rPr lang="en-GB" altLang="it-IT" sz="2800" b="1" i="1" dirty="0">
                <a:solidFill>
                  <a:schemeClr val="accent4"/>
                </a:solidFill>
                <a:latin typeface="Times New Roman" pitchFamily="18" charset="0"/>
              </a:rPr>
              <a:t> 1977; 22: 322</a:t>
            </a:r>
          </a:p>
        </p:txBody>
      </p:sp>
      <p:sp>
        <p:nvSpPr>
          <p:cNvPr id="310279" name="Line 7"/>
          <p:cNvSpPr>
            <a:spLocks noChangeShapeType="1"/>
          </p:cNvSpPr>
          <p:nvPr/>
        </p:nvSpPr>
        <p:spPr bwMode="auto">
          <a:xfrm flipV="1">
            <a:off x="2274639" y="5016649"/>
            <a:ext cx="1600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a:solidFill>
                <a:srgbClr val="FFFFFF"/>
              </a:solidFill>
              <a:latin typeface="Arial" pitchFamily="34" charset="0"/>
            </a:endParaRPr>
          </a:p>
        </p:txBody>
      </p:sp>
      <p:sp>
        <p:nvSpPr>
          <p:cNvPr id="310280" name="Line 8"/>
          <p:cNvSpPr>
            <a:spLocks noChangeShapeType="1"/>
          </p:cNvSpPr>
          <p:nvPr/>
        </p:nvSpPr>
        <p:spPr bwMode="auto">
          <a:xfrm flipV="1">
            <a:off x="3798639" y="3949849"/>
            <a:ext cx="13716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a:solidFill>
                <a:srgbClr val="FFFFFF"/>
              </a:solidFill>
              <a:latin typeface="Arial" pitchFamily="34" charset="0"/>
            </a:endParaRPr>
          </a:p>
        </p:txBody>
      </p:sp>
      <p:sp>
        <p:nvSpPr>
          <p:cNvPr id="310281" name="Line 9"/>
          <p:cNvSpPr>
            <a:spLocks noChangeShapeType="1"/>
          </p:cNvSpPr>
          <p:nvPr/>
        </p:nvSpPr>
        <p:spPr bwMode="auto">
          <a:xfrm flipV="1">
            <a:off x="5170239" y="2502049"/>
            <a:ext cx="12954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it-IT">
              <a:solidFill>
                <a:srgbClr val="FFFFFF"/>
              </a:solidFill>
              <a:latin typeface="Arial" pitchFamily="34" charset="0"/>
            </a:endParaRPr>
          </a:p>
        </p:txBody>
      </p:sp>
      <p:sp>
        <p:nvSpPr>
          <p:cNvPr id="2" name="CasellaDiTesto 1"/>
          <p:cNvSpPr txBox="1"/>
          <p:nvPr/>
        </p:nvSpPr>
        <p:spPr>
          <a:xfrm>
            <a:off x="342334" y="2312392"/>
            <a:ext cx="412292" cy="400110"/>
          </a:xfrm>
          <a:prstGeom prst="rect">
            <a:avLst/>
          </a:prstGeom>
          <a:noFill/>
        </p:spPr>
        <p:txBody>
          <a:bodyPr wrap="none" rtlCol="0">
            <a:spAutoFit/>
          </a:bodyPr>
          <a:lstStyle/>
          <a:p>
            <a:r>
              <a:rPr lang="it-IT" sz="2000" b="1" dirty="0"/>
              <a:t>%</a:t>
            </a:r>
          </a:p>
        </p:txBody>
      </p:sp>
    </p:spTree>
    <p:extLst>
      <p:ext uri="{BB962C8B-B14F-4D97-AF65-F5344CB8AC3E}">
        <p14:creationId xmlns:p14="http://schemas.microsoft.com/office/powerpoint/2010/main" val="38142092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D6F39D0-A032-46E1-AD40-5C65A54C2A9D}"/>
              </a:ext>
            </a:extLst>
          </p:cNvPr>
          <p:cNvPicPr>
            <a:picLocks noChangeAspect="1"/>
          </p:cNvPicPr>
          <p:nvPr/>
        </p:nvPicPr>
        <p:blipFill>
          <a:blip r:embed="rId2"/>
          <a:stretch>
            <a:fillRect/>
          </a:stretch>
        </p:blipFill>
        <p:spPr>
          <a:xfrm>
            <a:off x="0" y="106731"/>
            <a:ext cx="9144000" cy="6644537"/>
          </a:xfrm>
          <a:prstGeom prst="rect">
            <a:avLst/>
          </a:prstGeom>
        </p:spPr>
      </p:pic>
      <p:sp>
        <p:nvSpPr>
          <p:cNvPr id="3" name="CasellaDiTesto 2">
            <a:extLst>
              <a:ext uri="{FF2B5EF4-FFF2-40B4-BE49-F238E27FC236}">
                <a16:creationId xmlns:a16="http://schemas.microsoft.com/office/drawing/2014/main" id="{2B6B2C61-BC97-4EAA-A9FF-9EC476A06159}"/>
              </a:ext>
            </a:extLst>
          </p:cNvPr>
          <p:cNvSpPr txBox="1"/>
          <p:nvPr/>
        </p:nvSpPr>
        <p:spPr>
          <a:xfrm>
            <a:off x="2884517" y="6440127"/>
            <a:ext cx="3852721" cy="369332"/>
          </a:xfrm>
          <a:prstGeom prst="rect">
            <a:avLst/>
          </a:prstGeom>
          <a:noFill/>
        </p:spPr>
        <p:txBody>
          <a:bodyPr wrap="none" rtlCol="0">
            <a:spAutoFit/>
          </a:bodyPr>
          <a:lstStyle/>
          <a:p>
            <a:r>
              <a:rPr lang="it-IT" dirty="0" err="1">
                <a:solidFill>
                  <a:srgbClr val="0070C0"/>
                </a:solidFill>
              </a:rPr>
              <a:t>Guthrie</a:t>
            </a:r>
            <a:r>
              <a:rPr lang="it-IT" dirty="0">
                <a:solidFill>
                  <a:srgbClr val="0070C0"/>
                </a:solidFill>
              </a:rPr>
              <a:t> B et al. </a:t>
            </a:r>
            <a:r>
              <a:rPr lang="it-IT" i="1" dirty="0">
                <a:solidFill>
                  <a:srgbClr val="0070C0"/>
                </a:solidFill>
              </a:rPr>
              <a:t>BMC </a:t>
            </a:r>
            <a:r>
              <a:rPr lang="it-IT" i="1" dirty="0" err="1">
                <a:solidFill>
                  <a:srgbClr val="0070C0"/>
                </a:solidFill>
              </a:rPr>
              <a:t>Med</a:t>
            </a:r>
            <a:r>
              <a:rPr lang="it-IT" dirty="0">
                <a:solidFill>
                  <a:srgbClr val="0070C0"/>
                </a:solidFill>
              </a:rPr>
              <a:t>. 2015;13:74 </a:t>
            </a:r>
          </a:p>
        </p:txBody>
      </p:sp>
    </p:spTree>
    <p:extLst>
      <p:ext uri="{BB962C8B-B14F-4D97-AF65-F5344CB8AC3E}">
        <p14:creationId xmlns:p14="http://schemas.microsoft.com/office/powerpoint/2010/main" val="188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428625" y="150813"/>
            <a:ext cx="8196263" cy="708025"/>
          </a:xfrm>
          <a:prstGeom prst="rect">
            <a:avLst/>
          </a:prstGeom>
          <a:noFill/>
          <a:ln w="9525">
            <a:noFill/>
            <a:miter lim="800000"/>
            <a:headEnd/>
            <a:tailEnd/>
          </a:ln>
        </p:spPr>
        <p:txBody>
          <a:bodyPr>
            <a:spAutoFit/>
          </a:bodyPr>
          <a:lstStyle/>
          <a:p>
            <a:pPr algn="ctr" fontAlgn="base">
              <a:spcBef>
                <a:spcPct val="0"/>
              </a:spcBef>
              <a:spcAft>
                <a:spcPct val="0"/>
              </a:spcAft>
              <a:defRPr/>
            </a:pPr>
            <a:r>
              <a:rPr lang="it-IT" sz="4000" b="1" dirty="0">
                <a:solidFill>
                  <a:srgbClr val="FF0000"/>
                </a:solidFill>
                <a:effectLst>
                  <a:outerShdw blurRad="38100" dist="38100" dir="2700000" algn="tl">
                    <a:srgbClr val="C0C0C0"/>
                  </a:outerShdw>
                </a:effectLst>
                <a:cs typeface="Arial" charset="0"/>
              </a:rPr>
              <a:t>Interazioni tra farmaci</a:t>
            </a:r>
          </a:p>
        </p:txBody>
      </p:sp>
      <p:sp>
        <p:nvSpPr>
          <p:cNvPr id="171011" name="Text Box 8"/>
          <p:cNvSpPr txBox="1">
            <a:spLocks noChangeArrowheads="1"/>
          </p:cNvSpPr>
          <p:nvPr/>
        </p:nvSpPr>
        <p:spPr bwMode="auto">
          <a:xfrm>
            <a:off x="539750" y="1268413"/>
            <a:ext cx="8424863" cy="717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100000"/>
              </a:spcAft>
              <a:buClr>
                <a:srgbClr val="FF0000"/>
              </a:buClr>
              <a:buFont typeface="Wingdings" pitchFamily="2" charset="2"/>
              <a:buChar char="ü"/>
            </a:pPr>
            <a:r>
              <a:rPr lang="it-IT" altLang="it-IT" sz="2800">
                <a:solidFill>
                  <a:srgbClr val="262673"/>
                </a:solidFill>
                <a:latin typeface="Trebuchet MS" pitchFamily="34" charset="0"/>
                <a:cs typeface="Arial" charset="0"/>
              </a:rPr>
              <a:t>In ospedale </a:t>
            </a:r>
            <a:r>
              <a:rPr lang="it-IT" altLang="it-IT" sz="2000">
                <a:solidFill>
                  <a:srgbClr val="262673"/>
                </a:solidFill>
                <a:latin typeface="Trebuchet MS" pitchFamily="34" charset="0"/>
                <a:cs typeface="Arial" charset="0"/>
              </a:rPr>
              <a:t>(Davies EC et al. PLoS ONE 2009)</a:t>
            </a:r>
            <a:r>
              <a:rPr lang="it-IT" altLang="it-IT" sz="2800">
                <a:solidFill>
                  <a:srgbClr val="262673"/>
                </a:solidFill>
                <a:latin typeface="Trebuchet MS" pitchFamily="34" charset="0"/>
                <a:cs typeface="Arial" charset="0"/>
              </a:rPr>
              <a:t/>
            </a:r>
            <a:br>
              <a:rPr lang="it-IT" altLang="it-IT" sz="2800">
                <a:solidFill>
                  <a:srgbClr val="262673"/>
                </a:solidFill>
                <a:latin typeface="Trebuchet MS" pitchFamily="34" charset="0"/>
                <a:cs typeface="Arial" charset="0"/>
              </a:rPr>
            </a:br>
            <a:r>
              <a:rPr lang="it-IT" altLang="it-IT" sz="2800">
                <a:solidFill>
                  <a:srgbClr val="262673"/>
                </a:solidFill>
                <a:latin typeface="Trebuchet MS" pitchFamily="34" charset="0"/>
                <a:cs typeface="Arial" charset="0"/>
              </a:rPr>
              <a:t/>
            </a:r>
            <a:br>
              <a:rPr lang="it-IT" altLang="it-IT" sz="2800">
                <a:solidFill>
                  <a:srgbClr val="262673"/>
                </a:solidFill>
                <a:latin typeface="Trebuchet MS" pitchFamily="34" charset="0"/>
                <a:cs typeface="Arial" charset="0"/>
              </a:rPr>
            </a:br>
            <a:r>
              <a:rPr lang="it-IT" altLang="it-IT" sz="2800">
                <a:solidFill>
                  <a:srgbClr val="262673"/>
                </a:solidFill>
                <a:latin typeface="Trebuchet MS" pitchFamily="34" charset="0"/>
                <a:cs typeface="Arial" charset="0"/>
              </a:rPr>
              <a:t>59,1% delle ADR è dovuto ad una interazione tra farmaci</a:t>
            </a:r>
          </a:p>
          <a:p>
            <a:pPr eaLnBrk="1" fontAlgn="base" hangingPunct="1">
              <a:spcBef>
                <a:spcPct val="0"/>
              </a:spcBef>
              <a:spcAft>
                <a:spcPct val="100000"/>
              </a:spcAft>
              <a:buClr>
                <a:srgbClr val="FF0000"/>
              </a:buClr>
              <a:buFont typeface="Wingdings" pitchFamily="2" charset="2"/>
              <a:buChar char="ü"/>
            </a:pPr>
            <a:r>
              <a:rPr lang="it-IT" altLang="it-IT" sz="2800">
                <a:solidFill>
                  <a:srgbClr val="262673"/>
                </a:solidFill>
                <a:latin typeface="Trebuchet MS" pitchFamily="34" charset="0"/>
                <a:cs typeface="Arial" charset="0"/>
              </a:rPr>
              <a:t>In ospedale e nel territorio </a:t>
            </a:r>
            <a:r>
              <a:rPr lang="it-IT" altLang="it-IT" sz="2000">
                <a:solidFill>
                  <a:srgbClr val="262673"/>
                </a:solidFill>
                <a:latin typeface="Trebuchet MS" pitchFamily="34" charset="0"/>
                <a:cs typeface="Arial" charset="0"/>
              </a:rPr>
              <a:t>(</a:t>
            </a:r>
            <a:r>
              <a:rPr lang="en-US" altLang="it-IT" sz="2000">
                <a:solidFill>
                  <a:srgbClr val="262673"/>
                </a:solidFill>
                <a:latin typeface="Trebuchet MS" pitchFamily="34" charset="0"/>
                <a:cs typeface="Arial" charset="0"/>
              </a:rPr>
              <a:t>Leone et al. Drug Safety, 2010)</a:t>
            </a:r>
            <a:br>
              <a:rPr lang="en-US" altLang="it-IT" sz="2000">
                <a:solidFill>
                  <a:srgbClr val="262673"/>
                </a:solidFill>
                <a:latin typeface="Trebuchet MS" pitchFamily="34" charset="0"/>
                <a:cs typeface="Arial" charset="0"/>
              </a:rPr>
            </a:br>
            <a:r>
              <a:rPr lang="it-IT" altLang="it-IT" sz="2800">
                <a:solidFill>
                  <a:srgbClr val="262673"/>
                </a:solidFill>
                <a:latin typeface="Trebuchet MS" pitchFamily="34" charset="0"/>
                <a:cs typeface="Arial" charset="0"/>
              </a:rPr>
              <a:t> </a:t>
            </a:r>
            <a:br>
              <a:rPr lang="it-IT" altLang="it-IT" sz="2800">
                <a:solidFill>
                  <a:srgbClr val="262673"/>
                </a:solidFill>
                <a:latin typeface="Trebuchet MS" pitchFamily="34" charset="0"/>
                <a:cs typeface="Arial" charset="0"/>
              </a:rPr>
            </a:br>
            <a:r>
              <a:rPr lang="it-IT" altLang="it-IT" sz="2800">
                <a:solidFill>
                  <a:srgbClr val="262673"/>
                </a:solidFill>
                <a:latin typeface="Trebuchet MS" pitchFamily="34" charset="0"/>
                <a:cs typeface="Arial" charset="0"/>
              </a:rPr>
              <a:t>3% delle ADR è dovuto ad una interazione</a:t>
            </a:r>
            <a:br>
              <a:rPr lang="it-IT" altLang="it-IT" sz="2800">
                <a:solidFill>
                  <a:srgbClr val="262673"/>
                </a:solidFill>
                <a:latin typeface="Trebuchet MS" pitchFamily="34" charset="0"/>
                <a:cs typeface="Arial" charset="0"/>
              </a:rPr>
            </a:br>
            <a:r>
              <a:rPr lang="it-IT" altLang="it-IT" sz="2800">
                <a:solidFill>
                  <a:srgbClr val="262673"/>
                </a:solidFill>
                <a:latin typeface="Trebuchet MS" pitchFamily="34" charset="0"/>
                <a:cs typeface="Arial" charset="0"/>
              </a:rPr>
              <a:t/>
            </a:r>
            <a:br>
              <a:rPr lang="it-IT" altLang="it-IT" sz="2800">
                <a:solidFill>
                  <a:srgbClr val="262673"/>
                </a:solidFill>
                <a:latin typeface="Trebuchet MS" pitchFamily="34" charset="0"/>
                <a:cs typeface="Arial" charset="0"/>
              </a:rPr>
            </a:br>
            <a:r>
              <a:rPr lang="it-IT" altLang="it-IT" sz="2800">
                <a:solidFill>
                  <a:srgbClr val="262673"/>
                </a:solidFill>
                <a:latin typeface="Trebuchet MS" pitchFamily="34" charset="0"/>
                <a:cs typeface="Arial" charset="0"/>
              </a:rPr>
              <a:t>22% delle interazioni potenziali diventa una ADR</a:t>
            </a:r>
          </a:p>
          <a:p>
            <a:pPr eaLnBrk="1" fontAlgn="base" hangingPunct="1">
              <a:spcBef>
                <a:spcPct val="0"/>
              </a:spcBef>
              <a:spcAft>
                <a:spcPct val="100000"/>
              </a:spcAft>
              <a:buClr>
                <a:srgbClr val="FF0000"/>
              </a:buClr>
              <a:buFontTx/>
              <a:buNone/>
            </a:pPr>
            <a:endParaRPr lang="it-IT" altLang="it-IT" sz="2400">
              <a:solidFill>
                <a:srgbClr val="262673"/>
              </a:solidFill>
              <a:latin typeface="Trebuchet MS" pitchFamily="34" charset="0"/>
              <a:cs typeface="Arial" charset="0"/>
            </a:endParaRPr>
          </a:p>
          <a:p>
            <a:pPr eaLnBrk="1" fontAlgn="base" hangingPunct="1">
              <a:spcBef>
                <a:spcPct val="0"/>
              </a:spcBef>
              <a:spcAft>
                <a:spcPct val="100000"/>
              </a:spcAft>
              <a:buClr>
                <a:srgbClr val="FF0000"/>
              </a:buClr>
              <a:buFont typeface="Wingdings" pitchFamily="2" charset="2"/>
              <a:buChar char="ü"/>
            </a:pPr>
            <a:endParaRPr lang="it-IT" altLang="it-IT" sz="2800">
              <a:solidFill>
                <a:srgbClr val="262673"/>
              </a:solidFill>
              <a:latin typeface="Trebuchet MS" pitchFamily="34" charset="0"/>
              <a:cs typeface="Arial" charset="0"/>
            </a:endParaRPr>
          </a:p>
          <a:p>
            <a:pPr eaLnBrk="1" fontAlgn="base" hangingPunct="1">
              <a:spcBef>
                <a:spcPct val="0"/>
              </a:spcBef>
              <a:spcAft>
                <a:spcPct val="100000"/>
              </a:spcAft>
              <a:buClr>
                <a:srgbClr val="FF0000"/>
              </a:buClr>
              <a:buFont typeface="Wingdings" pitchFamily="2" charset="2"/>
              <a:buChar char="ü"/>
            </a:pPr>
            <a:endParaRPr lang="it-IT" altLang="it-IT" sz="2800">
              <a:solidFill>
                <a:srgbClr val="262673"/>
              </a:solidFill>
              <a:latin typeface="Trebuchet MS" pitchFamily="34" charset="0"/>
              <a:cs typeface="Arial" charset="0"/>
            </a:endParaRPr>
          </a:p>
        </p:txBody>
      </p:sp>
    </p:spTree>
    <p:extLst>
      <p:ext uri="{BB962C8B-B14F-4D97-AF65-F5344CB8AC3E}">
        <p14:creationId xmlns:p14="http://schemas.microsoft.com/office/powerpoint/2010/main" val="377826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81292"/>
          <a:stretch/>
        </p:blipFill>
        <p:spPr bwMode="auto">
          <a:xfrm>
            <a:off x="0" y="557386"/>
            <a:ext cx="9144000" cy="45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1"/>
          <p:cNvSpPr txBox="1">
            <a:spLocks noChangeArrowheads="1"/>
          </p:cNvSpPr>
          <p:nvPr/>
        </p:nvSpPr>
        <p:spPr bwMode="auto">
          <a:xfrm>
            <a:off x="3097776" y="6100559"/>
            <a:ext cx="5816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altLang="it-IT" sz="2000" b="0" i="0" u="none" strike="noStrike" kern="1200" cap="none" spc="0" normalizeH="0" baseline="0" noProof="0" dirty="0">
                <a:ln>
                  <a:noFill/>
                </a:ln>
                <a:solidFill>
                  <a:srgbClr val="4472C4"/>
                </a:solidFill>
                <a:effectLst/>
                <a:uLnTx/>
                <a:uFillTx/>
                <a:latin typeface="Arial" pitchFamily="34" charset="0"/>
                <a:ea typeface="MS PGothic" pitchFamily="34" charset="-128"/>
                <a:cs typeface="Arial" pitchFamily="34" charset="0"/>
              </a:rPr>
              <a:t>Leone R et al. Expert Opin Drug Saf. (2012) 11(1)</a:t>
            </a:r>
            <a:endParaRPr kumimoji="0" lang="it-IT" altLang="it-IT" sz="2000" b="0" i="0" u="none" strike="noStrike" kern="1200" cap="none" spc="0" normalizeH="0" baseline="0" noProof="0" dirty="0">
              <a:ln>
                <a:noFill/>
              </a:ln>
              <a:solidFill>
                <a:srgbClr val="4472C4"/>
              </a:solidFill>
              <a:effectLst/>
              <a:uLnTx/>
              <a:uFillTx/>
              <a:latin typeface="Arial" pitchFamily="34" charset="0"/>
              <a:ea typeface="MS PGothic" pitchFamily="34" charset="-128"/>
              <a:cs typeface="Arial" pitchFamily="34" charset="0"/>
            </a:endParaRPr>
          </a:p>
        </p:txBody>
      </p:sp>
      <p:grpSp>
        <p:nvGrpSpPr>
          <p:cNvPr id="2" name="Gruppo 1">
            <a:extLst>
              <a:ext uri="{FF2B5EF4-FFF2-40B4-BE49-F238E27FC236}">
                <a16:creationId xmlns:a16="http://schemas.microsoft.com/office/drawing/2014/main" id="{DFE7CF2D-9E88-4EA4-8E36-6A731F31F2B0}"/>
              </a:ext>
            </a:extLst>
          </p:cNvPr>
          <p:cNvGrpSpPr/>
          <p:nvPr/>
        </p:nvGrpSpPr>
        <p:grpSpPr>
          <a:xfrm>
            <a:off x="77586" y="1150475"/>
            <a:ext cx="8925098" cy="4302674"/>
            <a:chOff x="77586" y="1150475"/>
            <a:chExt cx="6206837" cy="2096597"/>
          </a:xfrm>
        </p:grpSpPr>
        <p:pic>
          <p:nvPicPr>
            <p:cNvPr id="5" name="Picture 2">
              <a:extLst>
                <a:ext uri="{FF2B5EF4-FFF2-40B4-BE49-F238E27FC236}">
                  <a16:creationId xmlns:a16="http://schemas.microsoft.com/office/drawing/2014/main" id="{3EC5E391-EDE0-4B07-89E7-C3EFCFD1C053}"/>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5091" t="14470"/>
            <a:stretch/>
          </p:blipFill>
          <p:spPr bwMode="auto">
            <a:xfrm>
              <a:off x="2177936" y="1158788"/>
              <a:ext cx="4106487" cy="208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D7928119-E12F-4AA7-AF63-AF9732BE6B2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1" t="14169" r="77121" b="681"/>
            <a:stretch/>
          </p:blipFill>
          <p:spPr bwMode="auto">
            <a:xfrm>
              <a:off x="77586" y="1150475"/>
              <a:ext cx="2100350" cy="207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0141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4"/>
          <p:cNvSpPr txBox="1">
            <a:spLocks noChangeArrowheads="1"/>
          </p:cNvSpPr>
          <p:nvPr/>
        </p:nvSpPr>
        <p:spPr bwMode="auto">
          <a:xfrm>
            <a:off x="1258888" y="2924175"/>
            <a:ext cx="69135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eaLnBrk="1" hangingPunct="1">
              <a:spcBef>
                <a:spcPct val="0"/>
              </a:spcBef>
              <a:buClrTx/>
              <a:buSzTx/>
              <a:buFontTx/>
              <a:buNone/>
            </a:pPr>
            <a:r>
              <a:rPr lang="it-IT" altLang="it-IT" sz="4000" b="1">
                <a:solidFill>
                  <a:srgbClr val="FF3300"/>
                </a:solidFill>
              </a:rPr>
              <a:t>Interazioni con cibo, erbe, esami laboratorio</a:t>
            </a:r>
          </a:p>
        </p:txBody>
      </p:sp>
    </p:spTree>
    <p:extLst>
      <p:ext uri="{BB962C8B-B14F-4D97-AF65-F5344CB8AC3E}">
        <p14:creationId xmlns:p14="http://schemas.microsoft.com/office/powerpoint/2010/main" val="197325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90" t="1878" r="36620"/>
          <a:stretch/>
        </p:blipFill>
        <p:spPr bwMode="auto">
          <a:xfrm>
            <a:off x="154546" y="128789"/>
            <a:ext cx="5640947" cy="672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5940152" y="3082542"/>
            <a:ext cx="3093289" cy="1323439"/>
          </a:xfrm>
          <a:prstGeom prst="rect">
            <a:avLst/>
          </a:prstGeom>
          <a:noFill/>
        </p:spPr>
        <p:txBody>
          <a:bodyPr wrap="square" rtlCol="0">
            <a:spAutoFit/>
          </a:bodyPr>
          <a:lstStyle/>
          <a:p>
            <a:pPr algn="ctr"/>
            <a:r>
              <a:rPr lang="it-IT" sz="2000" dirty="0"/>
              <a:t>Inibizione del metabolismo intestinale della </a:t>
            </a:r>
            <a:r>
              <a:rPr lang="it-IT" sz="2000" dirty="0" err="1"/>
              <a:t>felodipina</a:t>
            </a:r>
            <a:r>
              <a:rPr lang="it-IT" sz="2000" dirty="0"/>
              <a:t> da parte del succo di pompelmo</a:t>
            </a:r>
          </a:p>
        </p:txBody>
      </p:sp>
    </p:spTree>
    <p:extLst>
      <p:ext uri="{BB962C8B-B14F-4D97-AF65-F5344CB8AC3E}">
        <p14:creationId xmlns:p14="http://schemas.microsoft.com/office/powerpoint/2010/main" val="6450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0" y="0"/>
            <a:ext cx="7727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lgn="ctr" eaLnBrk="1" hangingPunct="1">
              <a:spcBef>
                <a:spcPct val="0"/>
              </a:spcBef>
              <a:buClrTx/>
              <a:buSzTx/>
              <a:buFontTx/>
              <a:buNone/>
            </a:pPr>
            <a:r>
              <a:rPr lang="it-IT" altLang="it-IT" sz="4000">
                <a:solidFill>
                  <a:srgbClr val="FF3300"/>
                </a:solidFill>
                <a:cs typeface="Arial" pitchFamily="34" charset="0"/>
              </a:rPr>
              <a:t>Farmaci e succo di pompelmo</a:t>
            </a:r>
          </a:p>
        </p:txBody>
      </p:sp>
      <p:grpSp>
        <p:nvGrpSpPr>
          <p:cNvPr id="370691" name="Group 3"/>
          <p:cNvGrpSpPr>
            <a:grpSpLocks/>
          </p:cNvGrpSpPr>
          <p:nvPr/>
        </p:nvGrpSpPr>
        <p:grpSpPr bwMode="auto">
          <a:xfrm>
            <a:off x="7710488" y="60325"/>
            <a:ext cx="1157287" cy="930275"/>
            <a:chOff x="4610" y="101"/>
            <a:chExt cx="1150" cy="924"/>
          </a:xfrm>
        </p:grpSpPr>
        <p:pic>
          <p:nvPicPr>
            <p:cNvPr id="370699" name="Picture 4" descr="j0198656[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10" y="101"/>
              <a:ext cx="752"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0700" name="Group 5"/>
            <p:cNvGrpSpPr>
              <a:grpSpLocks/>
            </p:cNvGrpSpPr>
            <p:nvPr/>
          </p:nvGrpSpPr>
          <p:grpSpPr bwMode="auto">
            <a:xfrm>
              <a:off x="5090" y="546"/>
              <a:ext cx="670" cy="479"/>
              <a:chOff x="673" y="1385"/>
              <a:chExt cx="1610" cy="1152"/>
            </a:xfrm>
          </p:grpSpPr>
          <p:pic>
            <p:nvPicPr>
              <p:cNvPr id="370701" name="Picture 6" descr="j019938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2" y="1428"/>
                <a:ext cx="1273"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702" name="Picture 7" descr="BD20087_[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3" y="1983"/>
                <a:ext cx="1053"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0703" name="Object 8"/>
              <p:cNvGraphicFramePr>
                <a:graphicFrameLocks noChangeAspect="1"/>
              </p:cNvGraphicFramePr>
              <p:nvPr/>
            </p:nvGraphicFramePr>
            <p:xfrm>
              <a:off x="1560" y="1385"/>
              <a:ext cx="723" cy="1093"/>
            </p:xfrm>
            <a:graphic>
              <a:graphicData uri="http://schemas.openxmlformats.org/presentationml/2006/ole">
                <mc:AlternateContent xmlns:mc="http://schemas.openxmlformats.org/markup-compatibility/2006">
                  <mc:Choice xmlns:v="urn:schemas-microsoft-com:vml" Requires="v">
                    <p:oleObj spid="_x0000_s2059" name="CorelDRAW" r:id="rId7" imgW="1555090" imgH="2350922" progId="CorelDraw.Grafica.8">
                      <p:embed/>
                    </p:oleObj>
                  </mc:Choice>
                  <mc:Fallback>
                    <p:oleObj name="CorelDRAW" r:id="rId7" imgW="1555090" imgH="2350922" progId="CorelDraw.Grafica.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0" y="1385"/>
                            <a:ext cx="723"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370692" name="Group 9"/>
          <p:cNvGrpSpPr>
            <a:grpSpLocks/>
          </p:cNvGrpSpPr>
          <p:nvPr/>
        </p:nvGrpSpPr>
        <p:grpSpPr bwMode="auto">
          <a:xfrm>
            <a:off x="158750" y="1089025"/>
            <a:ext cx="8985250" cy="5670550"/>
            <a:chOff x="100" y="686"/>
            <a:chExt cx="5660" cy="3572"/>
          </a:xfrm>
        </p:grpSpPr>
        <p:sp>
          <p:nvSpPr>
            <p:cNvPr id="370693" name="Text Box 10"/>
            <p:cNvSpPr txBox="1">
              <a:spLocks noChangeArrowheads="1"/>
            </p:cNvSpPr>
            <p:nvPr/>
          </p:nvSpPr>
          <p:spPr bwMode="auto">
            <a:xfrm>
              <a:off x="100" y="708"/>
              <a:ext cx="1320" cy="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spcBef>
                  <a:spcPct val="0"/>
                </a:spcBef>
                <a:buClrTx/>
                <a:buSzTx/>
                <a:buFontTx/>
                <a:buNone/>
              </a:pPr>
              <a:r>
                <a:rPr lang="it-IT" altLang="it-IT" sz="2400" b="1" dirty="0">
                  <a:solidFill>
                    <a:srgbClr val="000054"/>
                  </a:solidFill>
                  <a:latin typeface="Arial Narrow" pitchFamily="34" charset="0"/>
                  <a:cs typeface="Arial" pitchFamily="34" charset="0"/>
                </a:rPr>
                <a:t>Classe</a:t>
              </a:r>
            </a:p>
            <a:p>
              <a:pPr>
                <a:spcBef>
                  <a:spcPct val="0"/>
                </a:spcBef>
                <a:buClrTx/>
                <a:buSzTx/>
                <a:buFontTx/>
                <a:buNone/>
              </a:pPr>
              <a:endParaRPr lang="it-IT" altLang="it-IT" sz="2400" dirty="0">
                <a:solidFill>
                  <a:srgbClr val="000054"/>
                </a:solidFill>
                <a:latin typeface="Arial Narrow" pitchFamily="34" charset="0"/>
                <a:cs typeface="Arial" pitchFamily="34" charset="0"/>
              </a:endParaRPr>
            </a:p>
            <a:p>
              <a:pPr>
                <a:spcBef>
                  <a:spcPct val="0"/>
                </a:spcBef>
                <a:buClrTx/>
                <a:buSzTx/>
                <a:buFontTx/>
                <a:buNone/>
              </a:pPr>
              <a:r>
                <a:rPr lang="it-IT" altLang="it-IT" sz="2400" dirty="0">
                  <a:solidFill>
                    <a:srgbClr val="000054"/>
                  </a:solidFill>
                  <a:latin typeface="Arial Narrow" pitchFamily="34" charset="0"/>
                  <a:cs typeface="Arial" pitchFamily="34" charset="0"/>
                </a:rPr>
                <a:t>Ansiolitici</a:t>
              </a:r>
            </a:p>
            <a:p>
              <a:pPr>
                <a:spcBef>
                  <a:spcPct val="0"/>
                </a:spcBef>
                <a:buClrTx/>
                <a:buSzTx/>
                <a:buFontTx/>
                <a:buNone/>
              </a:pPr>
              <a:endParaRPr lang="it-IT" altLang="it-IT" sz="2400" dirty="0">
                <a:solidFill>
                  <a:srgbClr val="000054"/>
                </a:solidFill>
                <a:latin typeface="Arial Narrow" pitchFamily="34" charset="0"/>
                <a:cs typeface="Arial" pitchFamily="34" charset="0"/>
              </a:endParaRPr>
            </a:p>
            <a:p>
              <a:pPr>
                <a:spcBef>
                  <a:spcPct val="0"/>
                </a:spcBef>
                <a:buClrTx/>
                <a:buSzTx/>
                <a:buFontTx/>
                <a:buNone/>
              </a:pPr>
              <a:endParaRPr lang="it-IT" altLang="it-IT" sz="2400" dirty="0">
                <a:solidFill>
                  <a:srgbClr val="000054"/>
                </a:solidFill>
                <a:latin typeface="Arial Narrow" pitchFamily="34" charset="0"/>
                <a:cs typeface="Arial" pitchFamily="34" charset="0"/>
              </a:endParaRPr>
            </a:p>
            <a:p>
              <a:pPr>
                <a:spcBef>
                  <a:spcPct val="0"/>
                </a:spcBef>
                <a:buClrTx/>
                <a:buSzTx/>
                <a:buFontTx/>
                <a:buNone/>
              </a:pPr>
              <a:r>
                <a:rPr lang="it-IT" altLang="it-IT" sz="2400" dirty="0">
                  <a:solidFill>
                    <a:srgbClr val="000054"/>
                  </a:solidFill>
                  <a:latin typeface="Arial Narrow" pitchFamily="34" charset="0"/>
                  <a:cs typeface="Arial" pitchFamily="34" charset="0"/>
                </a:rPr>
                <a:t>Antiaritmici</a:t>
              </a:r>
            </a:p>
            <a:p>
              <a:pPr>
                <a:spcBef>
                  <a:spcPct val="0"/>
                </a:spcBef>
                <a:buClrTx/>
                <a:buSzTx/>
                <a:buFontTx/>
                <a:buNone/>
              </a:pPr>
              <a:endParaRPr lang="it-IT" altLang="it-IT" sz="2400" dirty="0">
                <a:solidFill>
                  <a:srgbClr val="000054"/>
                </a:solidFill>
                <a:latin typeface="Arial Narrow" pitchFamily="34" charset="0"/>
                <a:cs typeface="Arial" pitchFamily="34" charset="0"/>
              </a:endParaRPr>
            </a:p>
            <a:p>
              <a:pPr>
                <a:spcBef>
                  <a:spcPct val="0"/>
                </a:spcBef>
                <a:buClrTx/>
                <a:buSzTx/>
                <a:buFontTx/>
                <a:buNone/>
              </a:pPr>
              <a:r>
                <a:rPr lang="it-IT" altLang="it-IT" sz="2400" dirty="0">
                  <a:solidFill>
                    <a:srgbClr val="000054"/>
                  </a:solidFill>
                  <a:latin typeface="Arial Narrow" pitchFamily="34" charset="0"/>
                  <a:cs typeface="Arial" pitchFamily="34" charset="0"/>
                </a:rPr>
                <a:t>Antidepressivi</a:t>
              </a:r>
            </a:p>
            <a:p>
              <a:pPr>
                <a:spcBef>
                  <a:spcPct val="0"/>
                </a:spcBef>
                <a:buClrTx/>
                <a:buSzTx/>
                <a:buFontTx/>
                <a:buNone/>
              </a:pPr>
              <a:endParaRPr lang="it-IT" altLang="it-IT" sz="2400" dirty="0">
                <a:solidFill>
                  <a:srgbClr val="000054"/>
                </a:solidFill>
                <a:latin typeface="Arial Narrow" pitchFamily="34" charset="0"/>
                <a:cs typeface="Arial" pitchFamily="34" charset="0"/>
              </a:endParaRPr>
            </a:p>
            <a:p>
              <a:pPr>
                <a:spcBef>
                  <a:spcPct val="0"/>
                </a:spcBef>
                <a:buClrTx/>
                <a:buSzTx/>
                <a:buFontTx/>
                <a:buNone/>
              </a:pPr>
              <a:r>
                <a:rPr lang="it-IT" altLang="it-IT" sz="2400" dirty="0">
                  <a:solidFill>
                    <a:srgbClr val="000054"/>
                  </a:solidFill>
                  <a:latin typeface="Arial Narrow" pitchFamily="34" charset="0"/>
                  <a:cs typeface="Arial" pitchFamily="34" charset="0"/>
                </a:rPr>
                <a:t>Antiepilettici</a:t>
              </a:r>
            </a:p>
            <a:p>
              <a:pPr>
                <a:spcBef>
                  <a:spcPct val="0"/>
                </a:spcBef>
                <a:buClrTx/>
                <a:buSzTx/>
                <a:buFontTx/>
                <a:buNone/>
              </a:pPr>
              <a:endParaRPr lang="it-IT" altLang="it-IT" sz="2400" dirty="0">
                <a:solidFill>
                  <a:srgbClr val="000054"/>
                </a:solidFill>
                <a:latin typeface="Arial Narrow" pitchFamily="34" charset="0"/>
                <a:cs typeface="Arial" pitchFamily="34" charset="0"/>
              </a:endParaRPr>
            </a:p>
            <a:p>
              <a:pPr>
                <a:spcBef>
                  <a:spcPct val="0"/>
                </a:spcBef>
                <a:buClrTx/>
                <a:buSzTx/>
                <a:buFontTx/>
                <a:buNone/>
              </a:pPr>
              <a:r>
                <a:rPr lang="it-IT" altLang="it-IT" sz="2400" dirty="0">
                  <a:solidFill>
                    <a:srgbClr val="000054"/>
                  </a:solidFill>
                  <a:latin typeface="Arial Narrow" pitchFamily="34" charset="0"/>
                  <a:cs typeface="Arial" pitchFamily="34" charset="0"/>
                </a:rPr>
                <a:t>Antistaminici</a:t>
              </a:r>
            </a:p>
            <a:p>
              <a:pPr>
                <a:spcBef>
                  <a:spcPct val="0"/>
                </a:spcBef>
                <a:buClrTx/>
                <a:buSzTx/>
                <a:buFontTx/>
                <a:buNone/>
              </a:pPr>
              <a:endParaRPr lang="it-IT" altLang="it-IT" sz="2400" dirty="0">
                <a:solidFill>
                  <a:srgbClr val="000054"/>
                </a:solidFill>
                <a:latin typeface="Arial Narrow" pitchFamily="34" charset="0"/>
                <a:cs typeface="Arial" pitchFamily="34" charset="0"/>
              </a:endParaRPr>
            </a:p>
            <a:p>
              <a:pPr>
                <a:spcBef>
                  <a:spcPct val="0"/>
                </a:spcBef>
                <a:buClrTx/>
                <a:buSzTx/>
                <a:buFontTx/>
                <a:buNone/>
              </a:pPr>
              <a:r>
                <a:rPr lang="it-IT" altLang="it-IT" sz="2400" dirty="0">
                  <a:solidFill>
                    <a:srgbClr val="000054"/>
                  </a:solidFill>
                  <a:latin typeface="Arial Narrow" pitchFamily="34" charset="0"/>
                  <a:cs typeface="Arial" pitchFamily="34" charset="0"/>
                </a:rPr>
                <a:t>Calcioantagonisti</a:t>
              </a:r>
            </a:p>
          </p:txBody>
        </p:sp>
        <p:sp>
          <p:nvSpPr>
            <p:cNvPr id="370694" name="Text Box 11"/>
            <p:cNvSpPr txBox="1">
              <a:spLocks noChangeArrowheads="1"/>
            </p:cNvSpPr>
            <p:nvPr/>
          </p:nvSpPr>
          <p:spPr bwMode="auto">
            <a:xfrm>
              <a:off x="1502" y="708"/>
              <a:ext cx="1671" cy="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spcBef>
                  <a:spcPct val="0"/>
                </a:spcBef>
                <a:buClrTx/>
                <a:buSzTx/>
                <a:buFontTx/>
                <a:buNone/>
              </a:pPr>
              <a:r>
                <a:rPr lang="it-IT" altLang="it-IT" sz="2400" b="1">
                  <a:solidFill>
                    <a:srgbClr val="FF3300"/>
                  </a:solidFill>
                  <a:latin typeface="Arial Narrow" pitchFamily="34" charset="0"/>
                  <a:cs typeface="Arial" pitchFamily="34" charset="0"/>
                </a:rPr>
                <a:t>Farmaci</a:t>
              </a:r>
            </a:p>
            <a:p>
              <a:pPr>
                <a:spcBef>
                  <a:spcPct val="0"/>
                </a:spcBef>
                <a:buClrTx/>
                <a:buSzTx/>
                <a:buFontTx/>
                <a:buNone/>
              </a:pPr>
              <a:endParaRPr lang="it-IT" altLang="it-IT" sz="2400">
                <a:solidFill>
                  <a:srgbClr val="FF3300"/>
                </a:solidFill>
                <a:latin typeface="Arial Narrow" pitchFamily="34" charset="0"/>
                <a:cs typeface="Arial" pitchFamily="34" charset="0"/>
              </a:endParaRPr>
            </a:p>
            <a:p>
              <a:pPr>
                <a:spcBef>
                  <a:spcPct val="0"/>
                </a:spcBef>
                <a:buClrTx/>
                <a:buSzTx/>
                <a:buFontTx/>
                <a:buNone/>
              </a:pPr>
              <a:r>
                <a:rPr lang="it-IT" altLang="it-IT" sz="2400">
                  <a:solidFill>
                    <a:srgbClr val="FF3300"/>
                  </a:solidFill>
                  <a:latin typeface="Arial Narrow" pitchFamily="34" charset="0"/>
                  <a:cs typeface="Arial" pitchFamily="34" charset="0"/>
                </a:rPr>
                <a:t>Buspirone, diazepam</a:t>
              </a:r>
            </a:p>
            <a:p>
              <a:pPr>
                <a:spcBef>
                  <a:spcPct val="0"/>
                </a:spcBef>
                <a:buClrTx/>
                <a:buSzTx/>
                <a:buFontTx/>
                <a:buNone/>
              </a:pPr>
              <a:r>
                <a:rPr lang="it-IT" altLang="it-IT" sz="2400">
                  <a:solidFill>
                    <a:srgbClr val="FF3300"/>
                  </a:solidFill>
                  <a:latin typeface="Arial Narrow" pitchFamily="34" charset="0"/>
                  <a:cs typeface="Arial" pitchFamily="34" charset="0"/>
                </a:rPr>
                <a:t>midazolam,triazolam</a:t>
              </a:r>
            </a:p>
            <a:p>
              <a:pPr>
                <a:spcBef>
                  <a:spcPct val="0"/>
                </a:spcBef>
                <a:buClrTx/>
                <a:buSzTx/>
                <a:buFontTx/>
                <a:buNone/>
              </a:pPr>
              <a:endParaRPr lang="it-IT" altLang="it-IT" sz="2400">
                <a:solidFill>
                  <a:srgbClr val="FF3300"/>
                </a:solidFill>
                <a:latin typeface="Arial Narrow" pitchFamily="34" charset="0"/>
                <a:cs typeface="Arial" pitchFamily="34" charset="0"/>
              </a:endParaRPr>
            </a:p>
            <a:p>
              <a:pPr>
                <a:spcBef>
                  <a:spcPct val="0"/>
                </a:spcBef>
                <a:buClrTx/>
                <a:buSzTx/>
                <a:buFontTx/>
                <a:buNone/>
              </a:pPr>
              <a:r>
                <a:rPr lang="it-IT" altLang="it-IT" sz="2400">
                  <a:solidFill>
                    <a:srgbClr val="FF3300"/>
                  </a:solidFill>
                  <a:latin typeface="Arial Narrow" pitchFamily="34" charset="0"/>
                  <a:cs typeface="Arial" pitchFamily="34" charset="0"/>
                </a:rPr>
                <a:t>Amiodarone</a:t>
              </a:r>
            </a:p>
            <a:p>
              <a:pPr>
                <a:spcBef>
                  <a:spcPct val="0"/>
                </a:spcBef>
                <a:buClrTx/>
                <a:buSzTx/>
                <a:buFontTx/>
                <a:buNone/>
              </a:pPr>
              <a:endParaRPr lang="it-IT" altLang="it-IT" sz="2400">
                <a:solidFill>
                  <a:srgbClr val="FF3300"/>
                </a:solidFill>
                <a:latin typeface="Arial Narrow" pitchFamily="34" charset="0"/>
                <a:cs typeface="Arial" pitchFamily="34" charset="0"/>
              </a:endParaRPr>
            </a:p>
            <a:p>
              <a:pPr>
                <a:spcBef>
                  <a:spcPct val="0"/>
                </a:spcBef>
                <a:buClrTx/>
                <a:buSzTx/>
                <a:buFontTx/>
                <a:buNone/>
              </a:pPr>
              <a:r>
                <a:rPr lang="it-IT" altLang="it-IT" sz="2400">
                  <a:solidFill>
                    <a:srgbClr val="FF3300"/>
                  </a:solidFill>
                  <a:latin typeface="Arial Narrow" pitchFamily="34" charset="0"/>
                  <a:cs typeface="Arial" pitchFamily="34" charset="0"/>
                </a:rPr>
                <a:t>Clomipramina</a:t>
              </a:r>
            </a:p>
            <a:p>
              <a:pPr>
                <a:spcBef>
                  <a:spcPct val="0"/>
                </a:spcBef>
                <a:buClrTx/>
                <a:buSzTx/>
                <a:buFontTx/>
                <a:buNone/>
              </a:pPr>
              <a:endParaRPr lang="it-IT" altLang="it-IT" sz="2400">
                <a:solidFill>
                  <a:srgbClr val="FF3300"/>
                </a:solidFill>
                <a:latin typeface="Arial Narrow" pitchFamily="34" charset="0"/>
                <a:cs typeface="Arial" pitchFamily="34" charset="0"/>
              </a:endParaRPr>
            </a:p>
            <a:p>
              <a:pPr>
                <a:spcBef>
                  <a:spcPct val="0"/>
                </a:spcBef>
                <a:buClrTx/>
                <a:buSzTx/>
                <a:buFontTx/>
                <a:buNone/>
              </a:pPr>
              <a:r>
                <a:rPr lang="it-IT" altLang="it-IT" sz="2400">
                  <a:solidFill>
                    <a:srgbClr val="FF3300"/>
                  </a:solidFill>
                  <a:latin typeface="Arial Narrow" pitchFamily="34" charset="0"/>
                  <a:cs typeface="Arial" pitchFamily="34" charset="0"/>
                </a:rPr>
                <a:t>Carbamazepina</a:t>
              </a:r>
            </a:p>
            <a:p>
              <a:pPr>
                <a:spcBef>
                  <a:spcPct val="0"/>
                </a:spcBef>
                <a:buClrTx/>
                <a:buSzTx/>
                <a:buFontTx/>
                <a:buNone/>
              </a:pPr>
              <a:endParaRPr lang="it-IT" altLang="it-IT" sz="2400">
                <a:solidFill>
                  <a:srgbClr val="FF3300"/>
                </a:solidFill>
                <a:latin typeface="Arial Narrow" pitchFamily="34" charset="0"/>
                <a:cs typeface="Arial" pitchFamily="34" charset="0"/>
              </a:endParaRPr>
            </a:p>
            <a:p>
              <a:pPr>
                <a:spcBef>
                  <a:spcPct val="0"/>
                </a:spcBef>
                <a:buClrTx/>
                <a:buSzTx/>
                <a:buFontTx/>
                <a:buNone/>
              </a:pPr>
              <a:r>
                <a:rPr lang="it-IT" altLang="it-IT" sz="2400">
                  <a:solidFill>
                    <a:srgbClr val="FF3300"/>
                  </a:solidFill>
                  <a:latin typeface="Arial Narrow" pitchFamily="34" charset="0"/>
                  <a:cs typeface="Arial" pitchFamily="34" charset="0"/>
                </a:rPr>
                <a:t>Terfenadina</a:t>
              </a:r>
            </a:p>
            <a:p>
              <a:pPr>
                <a:spcBef>
                  <a:spcPct val="0"/>
                </a:spcBef>
                <a:buClrTx/>
                <a:buSzTx/>
                <a:buFontTx/>
                <a:buNone/>
              </a:pPr>
              <a:endParaRPr lang="it-IT" altLang="it-IT" sz="2400">
                <a:solidFill>
                  <a:srgbClr val="FF3300"/>
                </a:solidFill>
                <a:latin typeface="Arial Narrow" pitchFamily="34" charset="0"/>
                <a:cs typeface="Arial" pitchFamily="34" charset="0"/>
              </a:endParaRPr>
            </a:p>
            <a:p>
              <a:pPr>
                <a:spcBef>
                  <a:spcPct val="0"/>
                </a:spcBef>
                <a:buClrTx/>
                <a:buSzTx/>
                <a:buFontTx/>
                <a:buNone/>
              </a:pPr>
              <a:r>
                <a:rPr lang="it-IT" altLang="it-IT" sz="2400">
                  <a:solidFill>
                    <a:srgbClr val="FF3300"/>
                  </a:solidFill>
                  <a:latin typeface="Arial Narrow" pitchFamily="34" charset="0"/>
                  <a:cs typeface="Arial" pitchFamily="34" charset="0"/>
                </a:rPr>
                <a:t>Amlodipina, felodipina</a:t>
              </a:r>
            </a:p>
            <a:p>
              <a:pPr>
                <a:spcBef>
                  <a:spcPct val="0"/>
                </a:spcBef>
                <a:buClrTx/>
                <a:buSzTx/>
                <a:buFontTx/>
                <a:buNone/>
              </a:pPr>
              <a:r>
                <a:rPr lang="it-IT" altLang="it-IT" sz="2400">
                  <a:solidFill>
                    <a:srgbClr val="FF3300"/>
                  </a:solidFill>
                  <a:latin typeface="Arial Narrow" pitchFamily="34" charset="0"/>
                  <a:cs typeface="Arial" pitchFamily="34" charset="0"/>
                </a:rPr>
                <a:t>Nifedipina, nimodipina</a:t>
              </a:r>
            </a:p>
          </p:txBody>
        </p:sp>
        <p:sp>
          <p:nvSpPr>
            <p:cNvPr id="370695" name="Text Box 12"/>
            <p:cNvSpPr txBox="1">
              <a:spLocks noChangeArrowheads="1"/>
            </p:cNvSpPr>
            <p:nvPr/>
          </p:nvSpPr>
          <p:spPr bwMode="auto">
            <a:xfrm>
              <a:off x="3321" y="708"/>
              <a:ext cx="2390" cy="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spcBef>
                  <a:spcPct val="0"/>
                </a:spcBef>
                <a:buClrTx/>
                <a:buSzTx/>
                <a:buFontTx/>
                <a:buNone/>
              </a:pPr>
              <a:r>
                <a:rPr lang="it-IT" altLang="it-IT" sz="2400" b="1">
                  <a:solidFill>
                    <a:srgbClr val="555BAD"/>
                  </a:solidFill>
                  <a:latin typeface="Arial Narrow" pitchFamily="34" charset="0"/>
                  <a:cs typeface="Arial" pitchFamily="34" charset="0"/>
                </a:rPr>
                <a:t>Possibili eventi avversi</a:t>
              </a:r>
            </a:p>
            <a:p>
              <a:pPr>
                <a:spcBef>
                  <a:spcPct val="0"/>
                </a:spcBef>
                <a:buClrTx/>
                <a:buSzTx/>
                <a:buFontTx/>
                <a:buNone/>
              </a:pPr>
              <a:endParaRPr lang="it-IT" altLang="it-IT" sz="2400" b="1">
                <a:solidFill>
                  <a:srgbClr val="555BAD"/>
                </a:solidFill>
                <a:latin typeface="Arial Narrow" pitchFamily="34" charset="0"/>
                <a:cs typeface="Arial" pitchFamily="34" charset="0"/>
              </a:endParaRPr>
            </a:p>
            <a:p>
              <a:pPr>
                <a:spcBef>
                  <a:spcPct val="0"/>
                </a:spcBef>
                <a:buClrTx/>
                <a:buSzTx/>
                <a:buFontTx/>
                <a:buNone/>
              </a:pPr>
              <a:r>
                <a:rPr lang="it-IT" altLang="it-IT" sz="2400" b="1">
                  <a:solidFill>
                    <a:srgbClr val="555BAD"/>
                  </a:solidFill>
                  <a:latin typeface="Arial Narrow" pitchFamily="34" charset="0"/>
                  <a:cs typeface="Arial" pitchFamily="34" charset="0"/>
                </a:rPr>
                <a:t>↓</a:t>
              </a:r>
              <a:r>
                <a:rPr lang="it-IT" altLang="it-IT" sz="2400">
                  <a:solidFill>
                    <a:srgbClr val="555BAD"/>
                  </a:solidFill>
                  <a:latin typeface="Arial Narrow" pitchFamily="34" charset="0"/>
                  <a:cs typeface="Arial" pitchFamily="34" charset="0"/>
                </a:rPr>
                <a:t> capacità psicomotorie, </a:t>
              </a:r>
              <a:r>
                <a:rPr lang="it-IT" altLang="it-IT" sz="2400" b="1">
                  <a:solidFill>
                    <a:srgbClr val="555BAD"/>
                  </a:solidFill>
                  <a:latin typeface="Arial Narrow" pitchFamily="34" charset="0"/>
                  <a:cs typeface="Arial" pitchFamily="34" charset="0"/>
                </a:rPr>
                <a:t>↑</a:t>
              </a:r>
              <a:r>
                <a:rPr lang="it-IT" altLang="it-IT" sz="2400">
                  <a:solidFill>
                    <a:srgbClr val="555BAD"/>
                  </a:solidFill>
                  <a:latin typeface="Arial Narrow" pitchFamily="34" charset="0"/>
                  <a:cs typeface="Arial" pitchFamily="34" charset="0"/>
                </a:rPr>
                <a:t> della sedazione</a:t>
              </a:r>
            </a:p>
            <a:p>
              <a:pPr>
                <a:spcBef>
                  <a:spcPct val="0"/>
                </a:spcBef>
                <a:buClrTx/>
                <a:buSzTx/>
                <a:buFontTx/>
                <a:buNone/>
              </a:pPr>
              <a:endParaRPr lang="it-IT" altLang="it-IT" sz="2400">
                <a:solidFill>
                  <a:srgbClr val="555BAD"/>
                </a:solidFill>
                <a:latin typeface="Arial Narrow" pitchFamily="34" charset="0"/>
                <a:cs typeface="Arial" pitchFamily="34" charset="0"/>
              </a:endParaRPr>
            </a:p>
            <a:p>
              <a:pPr>
                <a:spcBef>
                  <a:spcPct val="0"/>
                </a:spcBef>
                <a:buClrTx/>
                <a:buSzTx/>
                <a:buFontTx/>
                <a:buNone/>
              </a:pPr>
              <a:r>
                <a:rPr lang="it-IT" altLang="it-IT" sz="2400">
                  <a:solidFill>
                    <a:srgbClr val="555BAD"/>
                  </a:solidFill>
                  <a:latin typeface="Arial Narrow" pitchFamily="34" charset="0"/>
                  <a:cs typeface="Arial" pitchFamily="34" charset="0"/>
                </a:rPr>
                <a:t>Aritmie</a:t>
              </a:r>
            </a:p>
            <a:p>
              <a:pPr>
                <a:spcBef>
                  <a:spcPct val="0"/>
                </a:spcBef>
                <a:buClrTx/>
                <a:buSzTx/>
                <a:buFontTx/>
                <a:buNone/>
              </a:pPr>
              <a:endParaRPr lang="it-IT" altLang="it-IT" sz="2400">
                <a:solidFill>
                  <a:srgbClr val="555BAD"/>
                </a:solidFill>
                <a:latin typeface="Arial Narrow" pitchFamily="34" charset="0"/>
                <a:cs typeface="Arial" pitchFamily="34" charset="0"/>
              </a:endParaRPr>
            </a:p>
            <a:p>
              <a:pPr>
                <a:spcBef>
                  <a:spcPct val="0"/>
                </a:spcBef>
                <a:buClrTx/>
                <a:buSzTx/>
                <a:buFontTx/>
                <a:buNone/>
              </a:pPr>
              <a:r>
                <a:rPr lang="it-IT" altLang="it-IT" sz="2400">
                  <a:solidFill>
                    <a:srgbClr val="555BAD"/>
                  </a:solidFill>
                  <a:latin typeface="Arial Narrow" pitchFamily="34" charset="0"/>
                  <a:cs typeface="Arial" pitchFamily="34" charset="0"/>
                </a:rPr>
                <a:t>Sonnolenza, depressione resp.</a:t>
              </a:r>
            </a:p>
            <a:p>
              <a:pPr>
                <a:spcBef>
                  <a:spcPct val="0"/>
                </a:spcBef>
                <a:buClrTx/>
                <a:buSzTx/>
                <a:buFontTx/>
                <a:buNone/>
              </a:pPr>
              <a:endParaRPr lang="it-IT" altLang="it-IT" sz="2400">
                <a:solidFill>
                  <a:srgbClr val="555BAD"/>
                </a:solidFill>
                <a:latin typeface="Arial Narrow" pitchFamily="34" charset="0"/>
                <a:cs typeface="Arial" pitchFamily="34" charset="0"/>
              </a:endParaRPr>
            </a:p>
            <a:p>
              <a:pPr>
                <a:spcBef>
                  <a:spcPct val="0"/>
                </a:spcBef>
                <a:buClrTx/>
                <a:buSzTx/>
                <a:buFontTx/>
                <a:buNone/>
              </a:pPr>
              <a:r>
                <a:rPr lang="it-IT" altLang="it-IT" sz="2400">
                  <a:solidFill>
                    <a:srgbClr val="555BAD"/>
                  </a:solidFill>
                  <a:latin typeface="Arial Narrow" pitchFamily="34" charset="0"/>
                  <a:cs typeface="Arial" pitchFamily="34" charset="0"/>
                </a:rPr>
                <a:t>Sonnolenza, atassia, nausea</a:t>
              </a:r>
            </a:p>
            <a:p>
              <a:pPr>
                <a:spcBef>
                  <a:spcPct val="0"/>
                </a:spcBef>
                <a:buClrTx/>
                <a:buSzTx/>
                <a:buFontTx/>
                <a:buNone/>
              </a:pPr>
              <a:endParaRPr lang="it-IT" altLang="it-IT" sz="2400">
                <a:solidFill>
                  <a:srgbClr val="555BAD"/>
                </a:solidFill>
                <a:latin typeface="Arial Narrow" pitchFamily="34" charset="0"/>
                <a:cs typeface="Arial" pitchFamily="34" charset="0"/>
              </a:endParaRPr>
            </a:p>
            <a:p>
              <a:pPr>
                <a:spcBef>
                  <a:spcPct val="0"/>
                </a:spcBef>
                <a:buClrTx/>
                <a:buSzTx/>
                <a:buFontTx/>
                <a:buNone/>
              </a:pPr>
              <a:r>
                <a:rPr lang="it-IT" altLang="it-IT" sz="2400">
                  <a:solidFill>
                    <a:srgbClr val="555BAD"/>
                  </a:solidFill>
                  <a:latin typeface="Arial Narrow" pitchFamily="34" charset="0"/>
                  <a:cs typeface="Arial" pitchFamily="34" charset="0"/>
                </a:rPr>
                <a:t>Aritmie, prolungamento Q-T</a:t>
              </a:r>
            </a:p>
            <a:p>
              <a:pPr>
                <a:spcBef>
                  <a:spcPct val="0"/>
                </a:spcBef>
                <a:buClrTx/>
                <a:buSzTx/>
                <a:buFontTx/>
                <a:buNone/>
              </a:pPr>
              <a:endParaRPr lang="it-IT" altLang="it-IT" sz="2400">
                <a:solidFill>
                  <a:srgbClr val="555BAD"/>
                </a:solidFill>
                <a:latin typeface="Arial Narrow" pitchFamily="34" charset="0"/>
                <a:cs typeface="Arial" pitchFamily="34" charset="0"/>
              </a:endParaRPr>
            </a:p>
            <a:p>
              <a:pPr>
                <a:spcBef>
                  <a:spcPct val="0"/>
                </a:spcBef>
                <a:buClrTx/>
                <a:buSzTx/>
                <a:buFontTx/>
                <a:buNone/>
              </a:pPr>
              <a:r>
                <a:rPr lang="it-IT" altLang="it-IT" sz="2400">
                  <a:solidFill>
                    <a:srgbClr val="555BAD"/>
                  </a:solidFill>
                  <a:latin typeface="Arial Narrow" pitchFamily="34" charset="0"/>
                  <a:cs typeface="Arial" pitchFamily="34" charset="0"/>
                </a:rPr>
                <a:t>Tachicardia, ipotensione</a:t>
              </a:r>
            </a:p>
          </p:txBody>
        </p:sp>
        <p:sp>
          <p:nvSpPr>
            <p:cNvPr id="370696" name="Line 13"/>
            <p:cNvSpPr>
              <a:spLocks noChangeShapeType="1"/>
            </p:cNvSpPr>
            <p:nvPr/>
          </p:nvSpPr>
          <p:spPr bwMode="auto">
            <a:xfrm>
              <a:off x="110" y="686"/>
              <a:ext cx="5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it-IT"/>
            </a:p>
          </p:txBody>
        </p:sp>
        <p:sp>
          <p:nvSpPr>
            <p:cNvPr id="370697" name="Line 14"/>
            <p:cNvSpPr>
              <a:spLocks noChangeShapeType="1"/>
            </p:cNvSpPr>
            <p:nvPr/>
          </p:nvSpPr>
          <p:spPr bwMode="auto">
            <a:xfrm>
              <a:off x="110" y="1029"/>
              <a:ext cx="5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it-IT"/>
            </a:p>
          </p:txBody>
        </p:sp>
        <p:sp>
          <p:nvSpPr>
            <p:cNvPr id="370698" name="Line 15"/>
            <p:cNvSpPr>
              <a:spLocks noChangeShapeType="1"/>
            </p:cNvSpPr>
            <p:nvPr/>
          </p:nvSpPr>
          <p:spPr bwMode="auto">
            <a:xfrm>
              <a:off x="110" y="4258"/>
              <a:ext cx="5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endParaRPr lang="it-IT"/>
            </a:p>
          </p:txBody>
        </p:sp>
      </p:grpSp>
    </p:spTree>
    <p:extLst>
      <p:ext uri="{BB962C8B-B14F-4D97-AF65-F5344CB8AC3E}">
        <p14:creationId xmlns:p14="http://schemas.microsoft.com/office/powerpoint/2010/main" val="359348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738" name="Group 3"/>
          <p:cNvGrpSpPr>
            <a:grpSpLocks/>
          </p:cNvGrpSpPr>
          <p:nvPr/>
        </p:nvGrpSpPr>
        <p:grpSpPr bwMode="auto">
          <a:xfrm>
            <a:off x="7710488" y="60325"/>
            <a:ext cx="1157287" cy="930275"/>
            <a:chOff x="4610" y="101"/>
            <a:chExt cx="1150" cy="924"/>
          </a:xfrm>
        </p:grpSpPr>
        <p:pic>
          <p:nvPicPr>
            <p:cNvPr id="372741" name="Picture 4" descr="j0198656[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10" y="101"/>
              <a:ext cx="752"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2742" name="Group 5"/>
            <p:cNvGrpSpPr>
              <a:grpSpLocks/>
            </p:cNvGrpSpPr>
            <p:nvPr/>
          </p:nvGrpSpPr>
          <p:grpSpPr bwMode="auto">
            <a:xfrm>
              <a:off x="5090" y="546"/>
              <a:ext cx="670" cy="479"/>
              <a:chOff x="673" y="1385"/>
              <a:chExt cx="1610" cy="1152"/>
            </a:xfrm>
          </p:grpSpPr>
          <p:pic>
            <p:nvPicPr>
              <p:cNvPr id="372743" name="Picture 6" descr="j019938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2" y="1428"/>
                <a:ext cx="1273"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744" name="Picture 7" descr="BD20087_[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3" y="1983"/>
                <a:ext cx="1053"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2745" name="Object 8"/>
              <p:cNvGraphicFramePr>
                <a:graphicFrameLocks noChangeAspect="1"/>
              </p:cNvGraphicFramePr>
              <p:nvPr/>
            </p:nvGraphicFramePr>
            <p:xfrm>
              <a:off x="1560" y="1385"/>
              <a:ext cx="723" cy="1093"/>
            </p:xfrm>
            <a:graphic>
              <a:graphicData uri="http://schemas.openxmlformats.org/presentationml/2006/ole">
                <mc:AlternateContent xmlns:mc="http://schemas.openxmlformats.org/markup-compatibility/2006">
                  <mc:Choice xmlns:v="urn:schemas-microsoft-com:vml" Requires="v">
                    <p:oleObj spid="_x0000_s3083" name="CorelDRAW" r:id="rId7" imgW="1555090" imgH="2350922" progId="CorelDraw.Grafica.8">
                      <p:embed/>
                    </p:oleObj>
                  </mc:Choice>
                  <mc:Fallback>
                    <p:oleObj name="CorelDRAW" r:id="rId7" imgW="1555090" imgH="2350922" progId="CorelDraw.Grafica.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0" y="1385"/>
                            <a:ext cx="723"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372739" name="Text Box 16"/>
          <p:cNvSpPr txBox="1">
            <a:spLocks noChangeArrowheads="1"/>
          </p:cNvSpPr>
          <p:nvPr/>
        </p:nvSpPr>
        <p:spPr bwMode="auto">
          <a:xfrm>
            <a:off x="796925" y="1465263"/>
            <a:ext cx="7848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spcBef>
                <a:spcPct val="0"/>
              </a:spcBef>
              <a:buClrTx/>
              <a:buSzTx/>
              <a:buFontTx/>
              <a:buNone/>
            </a:pPr>
            <a:r>
              <a:rPr lang="it-IT" altLang="it-IT" sz="2000">
                <a:solidFill>
                  <a:srgbClr val="000054"/>
                </a:solidFill>
                <a:cs typeface="Arial" pitchFamily="34" charset="0"/>
              </a:rPr>
              <a:t>L’eccessiva assunzione di caffeina (es. più di 6-10 tazze di caffè) può inibire il metabolismo della </a:t>
            </a:r>
            <a:r>
              <a:rPr lang="it-IT" altLang="it-IT" sz="2000" b="1">
                <a:solidFill>
                  <a:srgbClr val="000054"/>
                </a:solidFill>
                <a:cs typeface="Arial" pitchFamily="34" charset="0"/>
              </a:rPr>
              <a:t>teofillina</a:t>
            </a:r>
            <a:r>
              <a:rPr lang="it-IT" altLang="it-IT" sz="2000">
                <a:solidFill>
                  <a:srgbClr val="000054"/>
                </a:solidFill>
                <a:cs typeface="Arial" pitchFamily="34" charset="0"/>
              </a:rPr>
              <a:t> </a:t>
            </a:r>
          </a:p>
          <a:p>
            <a:pPr eaLnBrk="1" hangingPunct="1">
              <a:spcBef>
                <a:spcPct val="0"/>
              </a:spcBef>
              <a:buClrTx/>
              <a:buSzTx/>
              <a:buFontTx/>
              <a:buNone/>
            </a:pPr>
            <a:endParaRPr lang="it-IT" altLang="it-IT" sz="2000">
              <a:solidFill>
                <a:srgbClr val="000054"/>
              </a:solidFill>
              <a:cs typeface="Arial" pitchFamily="34" charset="0"/>
            </a:endParaRPr>
          </a:p>
          <a:p>
            <a:pPr eaLnBrk="1" hangingPunct="1">
              <a:spcBef>
                <a:spcPct val="0"/>
              </a:spcBef>
              <a:buClrTx/>
              <a:buSzTx/>
              <a:buFontTx/>
              <a:buNone/>
            </a:pPr>
            <a:r>
              <a:rPr lang="it-IT" altLang="it-IT" sz="2000">
                <a:solidFill>
                  <a:srgbClr val="000054"/>
                </a:solidFill>
                <a:cs typeface="Arial" pitchFamily="34" charset="0"/>
              </a:rPr>
              <a:t>Cibi con elevato contenuto di grassi possono aumentare e cibi con alto contenuto di carboidrati diminuire l’assorbimento di </a:t>
            </a:r>
            <a:r>
              <a:rPr lang="it-IT" altLang="it-IT" sz="2000" b="1">
                <a:solidFill>
                  <a:srgbClr val="000054"/>
                </a:solidFill>
                <a:cs typeface="Arial" pitchFamily="34" charset="0"/>
              </a:rPr>
              <a:t>teofillina</a:t>
            </a:r>
          </a:p>
          <a:p>
            <a:pPr eaLnBrk="1" hangingPunct="1">
              <a:spcBef>
                <a:spcPct val="0"/>
              </a:spcBef>
              <a:buClrTx/>
              <a:buSzTx/>
              <a:buFontTx/>
              <a:buNone/>
            </a:pPr>
            <a:endParaRPr lang="it-IT" altLang="it-IT" sz="2000">
              <a:solidFill>
                <a:srgbClr val="000054"/>
              </a:solidFill>
              <a:cs typeface="Arial" pitchFamily="34" charset="0"/>
            </a:endParaRPr>
          </a:p>
          <a:p>
            <a:pPr eaLnBrk="1" hangingPunct="1">
              <a:spcBef>
                <a:spcPct val="0"/>
              </a:spcBef>
              <a:buClrTx/>
              <a:buSzTx/>
              <a:buFontTx/>
              <a:buNone/>
            </a:pPr>
            <a:r>
              <a:rPr lang="it-IT" altLang="it-IT" sz="2000">
                <a:solidFill>
                  <a:srgbClr val="000054"/>
                </a:solidFill>
                <a:cs typeface="Arial" pitchFamily="34" charset="0"/>
              </a:rPr>
              <a:t>Assumere </a:t>
            </a:r>
            <a:r>
              <a:rPr lang="it-IT" altLang="it-IT" sz="2000" b="1">
                <a:solidFill>
                  <a:srgbClr val="000054"/>
                </a:solidFill>
                <a:cs typeface="Arial" pitchFamily="34" charset="0"/>
              </a:rPr>
              <a:t>furosemide</a:t>
            </a:r>
            <a:r>
              <a:rPr lang="it-IT" altLang="it-IT" sz="2000">
                <a:solidFill>
                  <a:srgbClr val="000054"/>
                </a:solidFill>
                <a:cs typeface="Arial" pitchFamily="34" charset="0"/>
              </a:rPr>
              <a:t> insieme al cibo porta ad una sua diminuzione (30% in meno) della biodisponibilità</a:t>
            </a:r>
            <a:endParaRPr lang="it-IT" altLang="it-IT" sz="2000" b="1">
              <a:solidFill>
                <a:srgbClr val="000054"/>
              </a:solidFill>
              <a:cs typeface="Arial" pitchFamily="34" charset="0"/>
            </a:endParaRPr>
          </a:p>
          <a:p>
            <a:pPr eaLnBrk="1" hangingPunct="1">
              <a:spcBef>
                <a:spcPct val="0"/>
              </a:spcBef>
              <a:buClrTx/>
              <a:buSzTx/>
              <a:buFontTx/>
              <a:buNone/>
            </a:pPr>
            <a:endParaRPr lang="it-IT" altLang="it-IT" sz="2000" b="1">
              <a:solidFill>
                <a:srgbClr val="000054"/>
              </a:solidFill>
              <a:cs typeface="Arial" pitchFamily="34" charset="0"/>
            </a:endParaRPr>
          </a:p>
          <a:p>
            <a:pPr eaLnBrk="1" hangingPunct="1">
              <a:spcBef>
                <a:spcPct val="0"/>
              </a:spcBef>
              <a:buClrTx/>
              <a:buSzTx/>
              <a:buFontTx/>
              <a:buNone/>
            </a:pPr>
            <a:r>
              <a:rPr lang="it-IT" altLang="it-IT" sz="2000">
                <a:solidFill>
                  <a:srgbClr val="000054"/>
                </a:solidFill>
                <a:cs typeface="Arial" pitchFamily="34" charset="0"/>
              </a:rPr>
              <a:t>Il cibo incrementa le concentrazioni plasmatiche</a:t>
            </a:r>
            <a:r>
              <a:rPr lang="it-IT" altLang="it-IT" sz="2000" b="1">
                <a:solidFill>
                  <a:srgbClr val="000054"/>
                </a:solidFill>
                <a:cs typeface="Arial" pitchFamily="34" charset="0"/>
              </a:rPr>
              <a:t> </a:t>
            </a:r>
            <a:r>
              <a:rPr lang="it-IT" altLang="it-IT" sz="2000">
                <a:solidFill>
                  <a:srgbClr val="000054"/>
                </a:solidFill>
                <a:cs typeface="Arial" pitchFamily="34" charset="0"/>
              </a:rPr>
              <a:t>del</a:t>
            </a:r>
            <a:r>
              <a:rPr lang="it-IT" altLang="it-IT" sz="2000" b="1">
                <a:solidFill>
                  <a:srgbClr val="000054"/>
                </a:solidFill>
                <a:cs typeface="Arial" pitchFamily="34" charset="0"/>
              </a:rPr>
              <a:t> propranolo </a:t>
            </a:r>
            <a:r>
              <a:rPr lang="it-IT" altLang="it-IT" sz="2000">
                <a:solidFill>
                  <a:srgbClr val="000054"/>
                </a:solidFill>
                <a:cs typeface="Arial" pitchFamily="34" charset="0"/>
              </a:rPr>
              <a:t>o del</a:t>
            </a:r>
            <a:r>
              <a:rPr lang="it-IT" altLang="it-IT" sz="2000" b="1">
                <a:solidFill>
                  <a:srgbClr val="000054"/>
                </a:solidFill>
                <a:cs typeface="Arial" pitchFamily="34" charset="0"/>
              </a:rPr>
              <a:t> labetalolo</a:t>
            </a:r>
          </a:p>
          <a:p>
            <a:pPr eaLnBrk="1" hangingPunct="1">
              <a:spcBef>
                <a:spcPct val="0"/>
              </a:spcBef>
              <a:buClrTx/>
              <a:buSzTx/>
              <a:buFontTx/>
              <a:buNone/>
            </a:pPr>
            <a:endParaRPr lang="it-IT" altLang="it-IT" sz="2000" b="1">
              <a:solidFill>
                <a:srgbClr val="000054"/>
              </a:solidFill>
              <a:cs typeface="Arial" pitchFamily="34" charset="0"/>
            </a:endParaRPr>
          </a:p>
          <a:p>
            <a:pPr eaLnBrk="1" hangingPunct="1">
              <a:spcBef>
                <a:spcPct val="0"/>
              </a:spcBef>
              <a:buClrTx/>
              <a:buSzTx/>
              <a:buFontTx/>
              <a:buNone/>
            </a:pPr>
            <a:r>
              <a:rPr lang="it-IT" altLang="it-IT" sz="2000">
                <a:solidFill>
                  <a:srgbClr val="000054"/>
                </a:solidFill>
                <a:cs typeface="Arial" pitchFamily="34" charset="0"/>
              </a:rPr>
              <a:t>Il succo di mirtillo può aumentare la disponibilità del </a:t>
            </a:r>
            <a:r>
              <a:rPr lang="it-IT" altLang="it-IT" sz="2000" b="1">
                <a:solidFill>
                  <a:srgbClr val="000054"/>
                </a:solidFill>
                <a:cs typeface="Arial" pitchFamily="34" charset="0"/>
              </a:rPr>
              <a:t>warfarin</a:t>
            </a:r>
            <a:r>
              <a:rPr lang="it-IT" altLang="it-IT" sz="2000">
                <a:solidFill>
                  <a:srgbClr val="000054"/>
                </a:solidFill>
                <a:cs typeface="Arial" pitchFamily="34" charset="0"/>
              </a:rPr>
              <a:t> e quindi incrementare il rischio di emorragie. Cibi ricchi di vitamina K possono contrastare al contrario l’effetto anticoagulante del warfarin</a:t>
            </a:r>
          </a:p>
        </p:txBody>
      </p:sp>
      <p:sp>
        <p:nvSpPr>
          <p:cNvPr id="372740" name="Text Box 17"/>
          <p:cNvSpPr txBox="1">
            <a:spLocks noChangeArrowheads="1"/>
          </p:cNvSpPr>
          <p:nvPr/>
        </p:nvSpPr>
        <p:spPr bwMode="auto">
          <a:xfrm>
            <a:off x="3160713" y="223838"/>
            <a:ext cx="27924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spcBef>
                <a:spcPct val="0"/>
              </a:spcBef>
              <a:buClrTx/>
              <a:buSzTx/>
              <a:buFontTx/>
              <a:buNone/>
            </a:pPr>
            <a:r>
              <a:rPr lang="it-IT" altLang="it-IT" sz="4000" b="1">
                <a:solidFill>
                  <a:srgbClr val="FF3300"/>
                </a:solidFill>
                <a:latin typeface="Garamond" pitchFamily="18" charset="0"/>
                <a:cs typeface="Arial" pitchFamily="34" charset="0"/>
              </a:rPr>
              <a:t>Altri esempi</a:t>
            </a:r>
          </a:p>
        </p:txBody>
      </p:sp>
    </p:spTree>
    <p:extLst>
      <p:ext uri="{BB962C8B-B14F-4D97-AF65-F5344CB8AC3E}">
        <p14:creationId xmlns:p14="http://schemas.microsoft.com/office/powerpoint/2010/main" val="2491069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p:cNvPicPr>
            <a:picLocks noChangeAspect="1" noChangeArrowheads="1"/>
          </p:cNvPicPr>
          <p:nvPr/>
        </p:nvPicPr>
        <p:blipFill>
          <a:blip r:embed="rId2">
            <a:extLst>
              <a:ext uri="{28A0092B-C50C-407E-A947-70E740481C1C}">
                <a14:useLocalDpi xmlns:a14="http://schemas.microsoft.com/office/drawing/2010/main" val="0"/>
              </a:ext>
            </a:extLst>
          </a:blip>
          <a:srcRect l="24609" t="21404" r="5704" b="21013"/>
          <a:stretch>
            <a:fillRect/>
          </a:stretch>
        </p:blipFill>
        <p:spPr bwMode="auto">
          <a:xfrm>
            <a:off x="0" y="333375"/>
            <a:ext cx="9144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88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188640"/>
            <a:ext cx="8568952" cy="6415089"/>
          </a:xfrm>
          <a:prstGeom prst="rect">
            <a:avLst/>
          </a:prstGeom>
        </p:spPr>
        <p:txBody>
          <a:bodyPr wrap="square">
            <a:spAutoFit/>
          </a:bodyPr>
          <a:lstStyle/>
          <a:p>
            <a:pPr>
              <a:lnSpc>
                <a:spcPct val="107000"/>
              </a:lnSpc>
              <a:spcAft>
                <a:spcPts val="800"/>
              </a:spcAft>
            </a:pPr>
            <a:r>
              <a:rPr lang="it-IT" sz="2400" dirty="0" smtClean="0">
                <a:latin typeface="Comic Sans MS" panose="030F0702030302020204" pitchFamily="66" charset="0"/>
                <a:ea typeface="Calibri" panose="020F0502020204030204" pitchFamily="34" charset="0"/>
                <a:cs typeface="Times New Roman" panose="02020603050405020304" pitchFamily="18" charset="0"/>
              </a:rPr>
              <a:t>Il </a:t>
            </a:r>
            <a:r>
              <a:rPr lang="it-IT" sz="2400" dirty="0">
                <a:latin typeface="Comic Sans MS" panose="030F0702030302020204" pitchFamily="66" charset="0"/>
                <a:ea typeface="Calibri" panose="020F0502020204030204" pitchFamily="34" charset="0"/>
                <a:cs typeface="Times New Roman" panose="02020603050405020304" pitchFamily="18" charset="0"/>
              </a:rPr>
              <a:t>medico consiglia a Marco di non uscire di casa per almeno un paio di giorni e di controllare la temperatura corporea. Se non compare la febbre potrà tuttavia riprendere ad allenarsi, anche perché è alle porte una delle partite più importanti della stagione: il derby cittadino con gli odiati “cugini”. Infine il medico raccomanda a Marco di continuare la terapia antibatterica per un minimo di 5 giorni anche in assenza di </a:t>
            </a:r>
            <a:r>
              <a:rPr lang="it-IT" sz="2400" dirty="0" smtClean="0">
                <a:latin typeface="Comic Sans MS" panose="030F0702030302020204" pitchFamily="66" charset="0"/>
                <a:ea typeface="Calibri" panose="020F0502020204030204" pitchFamily="34" charset="0"/>
                <a:cs typeface="Times New Roman" panose="02020603050405020304" pitchFamily="18" charset="0"/>
              </a:rPr>
              <a:t>sintomi. Due </a:t>
            </a:r>
            <a:r>
              <a:rPr lang="it-IT" sz="2400" dirty="0">
                <a:latin typeface="Comic Sans MS" panose="030F0702030302020204" pitchFamily="66" charset="0"/>
                <a:ea typeface="Calibri" panose="020F0502020204030204" pitchFamily="34" charset="0"/>
                <a:cs typeface="Times New Roman" panose="02020603050405020304" pitchFamily="18" charset="0"/>
              </a:rPr>
              <a:t>giorni dopo Marco si sente meglio e decide di partecipare all’allenamento del mercoledì sera. Si sente in verità ancora un po' stanco ma tutto sommato l’allenamento va bene se non fosse per quell’ultimo intervento a gamba tesa del “solito Francesco”, che gli procura un forte dolore alla caviglia sinistra. Dopo la doccia, Marco evita di andare a mangiare la pizza con i compagni di squadra e torna a casa, dove applica subito del ghiaccio sulla caviglia per evitare che si gonfi. </a:t>
            </a:r>
          </a:p>
        </p:txBody>
      </p:sp>
      <p:sp>
        <p:nvSpPr>
          <p:cNvPr id="3" name="CasellaDiTesto 2"/>
          <p:cNvSpPr txBox="1"/>
          <p:nvPr/>
        </p:nvSpPr>
        <p:spPr>
          <a:xfrm>
            <a:off x="8604448" y="104677"/>
            <a:ext cx="327334" cy="400110"/>
          </a:xfrm>
          <a:prstGeom prst="rect">
            <a:avLst/>
          </a:prstGeom>
          <a:noFill/>
        </p:spPr>
        <p:txBody>
          <a:bodyPr wrap="none" rtlCol="0">
            <a:spAutoFit/>
          </a:bodyPr>
          <a:lstStyle/>
          <a:p>
            <a:r>
              <a:rPr lang="it-IT" sz="2000" b="1" dirty="0" smtClean="0">
                <a:solidFill>
                  <a:srgbClr val="FF0000"/>
                </a:solidFill>
              </a:rPr>
              <a:t>2</a:t>
            </a:r>
            <a:endParaRPr lang="it-IT" sz="2000" b="1" dirty="0">
              <a:solidFill>
                <a:srgbClr val="FF0000"/>
              </a:solidFill>
            </a:endParaRPr>
          </a:p>
        </p:txBody>
      </p:sp>
    </p:spTree>
    <p:extLst>
      <p:ext uri="{BB962C8B-B14F-4D97-AF65-F5344CB8AC3E}">
        <p14:creationId xmlns:p14="http://schemas.microsoft.com/office/powerpoint/2010/main" val="24558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8"/>
          <p:cNvSpPr txBox="1">
            <a:spLocks noChangeArrowheads="1"/>
          </p:cNvSpPr>
          <p:nvPr/>
        </p:nvSpPr>
        <p:spPr bwMode="auto">
          <a:xfrm>
            <a:off x="330200" y="207645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spcBef>
                <a:spcPct val="0"/>
              </a:spcBef>
              <a:buClr>
                <a:srgbClr val="FF3300"/>
              </a:buClr>
              <a:buSzPct val="105000"/>
              <a:buFont typeface="Wingdings" pitchFamily="2" charset="2"/>
              <a:buChar char="Ø"/>
            </a:pPr>
            <a:r>
              <a:rPr lang="en-US" altLang="it-IT" sz="2000">
                <a:solidFill>
                  <a:srgbClr val="000054"/>
                </a:solidFill>
                <a:cs typeface="Arial" pitchFamily="34" charset="0"/>
              </a:rPr>
              <a:t> In pazienti che ricevono lidocaina sistemica I valori della creatinina sierica possono essere falsamente elevati con il metodo Kodak Ektachem, mentre non lo sono con il metodo Jaffe. </a:t>
            </a:r>
            <a:endParaRPr lang="it-IT" altLang="it-IT" sz="2000">
              <a:solidFill>
                <a:srgbClr val="000054"/>
              </a:solidFill>
              <a:cs typeface="Arial" pitchFamily="34" charset="0"/>
            </a:endParaRPr>
          </a:p>
        </p:txBody>
      </p:sp>
      <p:sp>
        <p:nvSpPr>
          <p:cNvPr id="374787" name="Text Box 9"/>
          <p:cNvSpPr txBox="1">
            <a:spLocks noChangeArrowheads="1"/>
          </p:cNvSpPr>
          <p:nvPr/>
        </p:nvSpPr>
        <p:spPr bwMode="auto">
          <a:xfrm>
            <a:off x="373063" y="319088"/>
            <a:ext cx="82375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algn="ctr" eaLnBrk="1" hangingPunct="1">
              <a:spcBef>
                <a:spcPct val="0"/>
              </a:spcBef>
              <a:buClrTx/>
              <a:buSzTx/>
              <a:buFontTx/>
              <a:buNone/>
            </a:pPr>
            <a:r>
              <a:rPr lang="it-IT" altLang="it-IT" b="1">
                <a:solidFill>
                  <a:srgbClr val="FF3300"/>
                </a:solidFill>
                <a:latin typeface="Garamond" pitchFamily="18" charset="0"/>
                <a:cs typeface="Arial" pitchFamily="34" charset="0"/>
              </a:rPr>
              <a:t>Esempi di interazioni con test di laboratorio</a:t>
            </a:r>
          </a:p>
        </p:txBody>
      </p:sp>
      <p:sp>
        <p:nvSpPr>
          <p:cNvPr id="374788" name="Text Box 10"/>
          <p:cNvSpPr txBox="1">
            <a:spLocks noChangeArrowheads="1"/>
          </p:cNvSpPr>
          <p:nvPr/>
        </p:nvSpPr>
        <p:spPr bwMode="auto">
          <a:xfrm>
            <a:off x="330200" y="3402013"/>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spcBef>
                <a:spcPct val="0"/>
              </a:spcBef>
              <a:buClr>
                <a:srgbClr val="FF3300"/>
              </a:buClr>
              <a:buSzPct val="105000"/>
              <a:buFont typeface="Wingdings" pitchFamily="2" charset="2"/>
              <a:buChar char="Ø"/>
            </a:pPr>
            <a:r>
              <a:rPr lang="it-IT" altLang="it-IT" sz="2000">
                <a:solidFill>
                  <a:srgbClr val="000054"/>
                </a:solidFill>
                <a:cs typeface="Arial" pitchFamily="34" charset="0"/>
              </a:rPr>
              <a:t> Gli inibitori della pompa protonica interferiscono con  il test respiratorio del Helicobacter pylori </a:t>
            </a:r>
          </a:p>
        </p:txBody>
      </p:sp>
      <p:sp>
        <p:nvSpPr>
          <p:cNvPr id="374789" name="Text Box 11"/>
          <p:cNvSpPr txBox="1">
            <a:spLocks noChangeArrowheads="1"/>
          </p:cNvSpPr>
          <p:nvPr/>
        </p:nvSpPr>
        <p:spPr bwMode="auto">
          <a:xfrm>
            <a:off x="330200" y="4422775"/>
            <a:ext cx="83899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spcBef>
                <a:spcPct val="0"/>
              </a:spcBef>
              <a:buClr>
                <a:srgbClr val="FF3300"/>
              </a:buClr>
              <a:buSzPct val="105000"/>
              <a:buFont typeface="Wingdings" pitchFamily="2" charset="2"/>
              <a:buChar char="Ø"/>
            </a:pPr>
            <a:r>
              <a:rPr lang="en-GB" altLang="it-IT" sz="2000">
                <a:solidFill>
                  <a:srgbClr val="000054"/>
                </a:solidFill>
                <a:cs typeface="Arial" pitchFamily="34" charset="0"/>
              </a:rPr>
              <a:t> La morfina può provocare una reazione falsa positiva della glicosuria quando si usa il metodo della riduzione del rame (Clinitest(R),  o la soluzione di Benedict o la soluzione di Fehling </a:t>
            </a:r>
            <a:endParaRPr lang="it-IT" altLang="it-IT" sz="2000">
              <a:solidFill>
                <a:srgbClr val="000054"/>
              </a:solidFill>
              <a:cs typeface="Arial" pitchFamily="34" charset="0"/>
            </a:endParaRPr>
          </a:p>
        </p:txBody>
      </p:sp>
      <p:sp>
        <p:nvSpPr>
          <p:cNvPr id="374790" name="Text Box 12"/>
          <p:cNvSpPr txBox="1">
            <a:spLocks noChangeArrowheads="1"/>
          </p:cNvSpPr>
          <p:nvPr/>
        </p:nvSpPr>
        <p:spPr bwMode="auto">
          <a:xfrm>
            <a:off x="330200" y="5749925"/>
            <a:ext cx="8596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spcBef>
                <a:spcPct val="0"/>
              </a:spcBef>
              <a:buClr>
                <a:srgbClr val="FF3300"/>
              </a:buClr>
              <a:buSzPct val="105000"/>
              <a:buFont typeface="Wingdings" pitchFamily="2" charset="2"/>
              <a:buChar char="Ø"/>
            </a:pPr>
            <a:r>
              <a:rPr lang="en-GB" altLang="it-IT" sz="2000">
                <a:solidFill>
                  <a:srgbClr val="000054"/>
                </a:solidFill>
                <a:cs typeface="Arial" pitchFamily="34" charset="0"/>
              </a:rPr>
              <a:t> Il metilprednisolone (e molti altri corticosteroidi) può determinare una falsa determinazione della digossina quando misurata con il metodo RIA</a:t>
            </a:r>
            <a:endParaRPr lang="it-IT" altLang="it-IT" sz="2000">
              <a:solidFill>
                <a:srgbClr val="000054"/>
              </a:solidFill>
              <a:cs typeface="Arial" pitchFamily="34" charset="0"/>
            </a:endParaRPr>
          </a:p>
        </p:txBody>
      </p:sp>
      <p:sp>
        <p:nvSpPr>
          <p:cNvPr id="374791" name="Text Box 13"/>
          <p:cNvSpPr txBox="1">
            <a:spLocks noChangeArrowheads="1"/>
          </p:cNvSpPr>
          <p:nvPr/>
        </p:nvSpPr>
        <p:spPr bwMode="auto">
          <a:xfrm>
            <a:off x="330200" y="1360488"/>
            <a:ext cx="883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80000"/>
              <a:buFont typeface="Wingdings" pitchFamily="2" charset="2"/>
              <a:buChar char="®"/>
              <a:defRPr sz="3200">
                <a:solidFill>
                  <a:schemeClr val="tx1"/>
                </a:solidFill>
                <a:latin typeface="Arial" pitchFamily="34" charset="0"/>
              </a:defRPr>
            </a:lvl1pPr>
            <a:lvl2pPr marL="742950" indent="-285750">
              <a:spcBef>
                <a:spcPct val="20000"/>
              </a:spcBef>
              <a:buClr>
                <a:srgbClr val="CC0000"/>
              </a:buClr>
              <a:buSzPct val="70000"/>
              <a:buFont typeface="Wingdings" pitchFamily="2" charset="2"/>
              <a:buChar char="®"/>
              <a:defRPr sz="2800">
                <a:solidFill>
                  <a:schemeClr val="tx1"/>
                </a:solidFill>
                <a:latin typeface="Arial" pitchFamily="34" charset="0"/>
              </a:defRPr>
            </a:lvl2pPr>
            <a:lvl3pPr marL="1143000" indent="-228600">
              <a:spcBef>
                <a:spcPct val="20000"/>
              </a:spcBef>
              <a:buClr>
                <a:srgbClr val="009900"/>
              </a:buClr>
              <a:buSzPct val="60000"/>
              <a:buFont typeface="Wingdings" pitchFamily="2" charset="2"/>
              <a:buChar char="®"/>
              <a:defRPr sz="2400">
                <a:solidFill>
                  <a:schemeClr val="tx1"/>
                </a:solidFill>
                <a:latin typeface="Arial" pitchFamily="34" charset="0"/>
              </a:defRPr>
            </a:lvl3pPr>
            <a:lvl4pPr marL="1600200" indent="-228600">
              <a:spcBef>
                <a:spcPct val="20000"/>
              </a:spcBef>
              <a:buClr>
                <a:schemeClr val="hlink"/>
              </a:buClr>
              <a:buSzPct val="60000"/>
              <a:buFont typeface="Wingdings" pitchFamily="2" charset="2"/>
              <a:buChar char="l"/>
              <a:defRPr sz="2000">
                <a:solidFill>
                  <a:schemeClr val="tx1"/>
                </a:solidFill>
                <a:latin typeface="Arial" pitchFamily="34" charset="0"/>
              </a:defRPr>
            </a:lvl4pPr>
            <a:lvl5pPr marL="2057400" indent="-228600">
              <a:spcBef>
                <a:spcPct val="20000"/>
              </a:spcBef>
              <a:buClr>
                <a:schemeClr val="accent2"/>
              </a:buClr>
              <a:buSzPct val="55000"/>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Arial" pitchFamily="34" charset="0"/>
              </a:defRPr>
            </a:lvl9pPr>
          </a:lstStyle>
          <a:p>
            <a:pPr eaLnBrk="1" hangingPunct="1">
              <a:spcBef>
                <a:spcPct val="0"/>
              </a:spcBef>
              <a:buClr>
                <a:srgbClr val="FF3300"/>
              </a:buClr>
              <a:buSzPct val="105000"/>
              <a:buFont typeface="Wingdings" pitchFamily="2" charset="2"/>
              <a:buChar char="Ø"/>
            </a:pPr>
            <a:r>
              <a:rPr lang="it-IT" altLang="it-IT" sz="2000">
                <a:solidFill>
                  <a:srgbClr val="000054"/>
                </a:solidFill>
                <a:cs typeface="Arial" pitchFamily="34" charset="0"/>
              </a:rPr>
              <a:t> La perfenazina può provocare falsi positivi o negativi nel test di gravidanza</a:t>
            </a:r>
          </a:p>
        </p:txBody>
      </p:sp>
    </p:spTree>
    <p:extLst>
      <p:ext uri="{BB962C8B-B14F-4D97-AF65-F5344CB8AC3E}">
        <p14:creationId xmlns:p14="http://schemas.microsoft.com/office/powerpoint/2010/main" val="64231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07765206"/>
              </p:ext>
            </p:extLst>
          </p:nvPr>
        </p:nvGraphicFramePr>
        <p:xfrm>
          <a:off x="1691680" y="692696"/>
          <a:ext cx="5904656" cy="5867510"/>
        </p:xfrm>
        <a:graphic>
          <a:graphicData uri="http://schemas.openxmlformats.org/drawingml/2006/table">
            <a:tbl>
              <a:tblPr firstRow="1" firstCol="1" bandRow="1">
                <a:tableStyleId>{5C22544A-7EE6-4342-B048-85BDC9FD1C3A}</a:tableStyleId>
              </a:tblPr>
              <a:tblGrid>
                <a:gridCol w="5904656">
                  <a:extLst>
                    <a:ext uri="{9D8B030D-6E8A-4147-A177-3AD203B41FA5}">
                      <a16:colId xmlns:a16="http://schemas.microsoft.com/office/drawing/2014/main" val="1503696501"/>
                    </a:ext>
                  </a:extLst>
                </a:gridCol>
              </a:tblGrid>
              <a:tr h="487578">
                <a:tc>
                  <a:txBody>
                    <a:bodyPr/>
                    <a:lstStyle/>
                    <a:p>
                      <a:pPr>
                        <a:lnSpc>
                          <a:spcPct val="115000"/>
                        </a:lnSpc>
                        <a:spcAft>
                          <a:spcPts val="0"/>
                        </a:spcAft>
                      </a:pPr>
                      <a:r>
                        <a:rPr lang="it-IT" sz="1600" dirty="0">
                          <a:solidFill>
                            <a:srgbClr val="FFFF00"/>
                          </a:solidFill>
                          <a:effectLst/>
                        </a:rPr>
                        <a:t>Relativi al paziente</a:t>
                      </a:r>
                      <a:endParaRPr lang="it-IT"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89" marR="64289" marT="0" marB="0" anchor="ctr">
                    <a:solidFill>
                      <a:schemeClr val="accent2"/>
                    </a:solidFill>
                  </a:tcPr>
                </a:tc>
                <a:extLst>
                  <a:ext uri="{0D108BD9-81ED-4DB2-BD59-A6C34878D82A}">
                    <a16:rowId xmlns:a16="http://schemas.microsoft.com/office/drawing/2014/main" val="2787084706"/>
                  </a:ext>
                </a:extLst>
              </a:tr>
              <a:tr h="1056609">
                <a:tc>
                  <a:txBody>
                    <a:bodyPr/>
                    <a:lstStyle/>
                    <a:p>
                      <a:pPr>
                        <a:lnSpc>
                          <a:spcPct val="115000"/>
                        </a:lnSpc>
                        <a:spcBef>
                          <a:spcPts val="600"/>
                        </a:spcBef>
                        <a:spcAft>
                          <a:spcPts val="600"/>
                        </a:spcAft>
                      </a:pPr>
                      <a:r>
                        <a:rPr lang="it-IT" sz="1600">
                          <a:effectLst/>
                        </a:rPr>
                        <a:t>Età</a:t>
                      </a:r>
                    </a:p>
                    <a:p>
                      <a:pPr>
                        <a:lnSpc>
                          <a:spcPct val="115000"/>
                        </a:lnSpc>
                        <a:spcBef>
                          <a:spcPts val="600"/>
                        </a:spcBef>
                        <a:spcAft>
                          <a:spcPts val="600"/>
                        </a:spcAft>
                      </a:pPr>
                      <a:r>
                        <a:rPr lang="it-IT" sz="1600">
                          <a:effectLst/>
                        </a:rPr>
                        <a:t>Patologie concomitanti</a:t>
                      </a:r>
                    </a:p>
                    <a:p>
                      <a:pPr>
                        <a:lnSpc>
                          <a:spcPct val="115000"/>
                        </a:lnSpc>
                        <a:spcBef>
                          <a:spcPts val="600"/>
                        </a:spcBef>
                        <a:spcAft>
                          <a:spcPts val="600"/>
                        </a:spcAft>
                      </a:pPr>
                      <a:r>
                        <a:rPr lang="it-IT" sz="1600">
                          <a:effectLst/>
                        </a:rPr>
                        <a:t>Polimorfismi genetici</a:t>
                      </a:r>
                      <a:endParaRPr lang="it-IT" sz="1600">
                        <a:effectLst/>
                        <a:latin typeface="Calibri" panose="020F0502020204030204" pitchFamily="34" charset="0"/>
                        <a:ea typeface="Calibri" panose="020F0502020204030204" pitchFamily="34" charset="0"/>
                        <a:cs typeface="Times New Roman" panose="02020603050405020304" pitchFamily="18" charset="0"/>
                      </a:endParaRPr>
                    </a:p>
                  </a:txBody>
                  <a:tcPr marL="64289" marR="64289" marT="0" marB="0">
                    <a:solidFill>
                      <a:schemeClr val="accent2"/>
                    </a:solidFill>
                  </a:tcPr>
                </a:tc>
                <a:extLst>
                  <a:ext uri="{0D108BD9-81ED-4DB2-BD59-A6C34878D82A}">
                    <a16:rowId xmlns:a16="http://schemas.microsoft.com/office/drawing/2014/main" val="140874033"/>
                  </a:ext>
                </a:extLst>
              </a:tr>
              <a:tr h="487578">
                <a:tc>
                  <a:txBody>
                    <a:bodyPr/>
                    <a:lstStyle/>
                    <a:p>
                      <a:pPr>
                        <a:lnSpc>
                          <a:spcPct val="115000"/>
                        </a:lnSpc>
                        <a:spcAft>
                          <a:spcPts val="0"/>
                        </a:spcAft>
                      </a:pPr>
                      <a:r>
                        <a:rPr lang="it-IT" sz="1600" dirty="0">
                          <a:solidFill>
                            <a:srgbClr val="FFFF00"/>
                          </a:solidFill>
                          <a:effectLst/>
                        </a:rPr>
                        <a:t>Relativi al farmaco</a:t>
                      </a:r>
                      <a:endParaRPr lang="it-IT"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89" marR="64289" marT="0" marB="0" anchor="ctr">
                    <a:solidFill>
                      <a:schemeClr val="accent2"/>
                    </a:solidFill>
                  </a:tcPr>
                </a:tc>
                <a:extLst>
                  <a:ext uri="{0D108BD9-81ED-4DB2-BD59-A6C34878D82A}">
                    <a16:rowId xmlns:a16="http://schemas.microsoft.com/office/drawing/2014/main" val="917661305"/>
                  </a:ext>
                </a:extLst>
              </a:tr>
              <a:tr h="2112680">
                <a:tc>
                  <a:txBody>
                    <a:bodyPr/>
                    <a:lstStyle/>
                    <a:p>
                      <a:pPr>
                        <a:lnSpc>
                          <a:spcPct val="115000"/>
                        </a:lnSpc>
                        <a:spcBef>
                          <a:spcPts val="600"/>
                        </a:spcBef>
                        <a:spcAft>
                          <a:spcPts val="600"/>
                        </a:spcAft>
                      </a:pPr>
                      <a:r>
                        <a:rPr lang="it-IT" sz="1600" dirty="0">
                          <a:effectLst/>
                        </a:rPr>
                        <a:t>Bassa biodisponibilità</a:t>
                      </a:r>
                    </a:p>
                    <a:p>
                      <a:pPr>
                        <a:lnSpc>
                          <a:spcPct val="115000"/>
                        </a:lnSpc>
                        <a:spcBef>
                          <a:spcPts val="600"/>
                        </a:spcBef>
                        <a:spcAft>
                          <a:spcPts val="600"/>
                        </a:spcAft>
                      </a:pPr>
                      <a:r>
                        <a:rPr lang="it-IT" sz="1600" dirty="0">
                          <a:effectLst/>
                        </a:rPr>
                        <a:t>Curva dose-risposta ripida</a:t>
                      </a:r>
                    </a:p>
                    <a:p>
                      <a:pPr>
                        <a:lnSpc>
                          <a:spcPct val="115000"/>
                        </a:lnSpc>
                        <a:spcBef>
                          <a:spcPts val="600"/>
                        </a:spcBef>
                        <a:spcAft>
                          <a:spcPts val="600"/>
                        </a:spcAft>
                      </a:pPr>
                      <a:r>
                        <a:rPr lang="it-IT" sz="1600" dirty="0">
                          <a:effectLst/>
                        </a:rPr>
                        <a:t>Elevato legame alle proteine plasmatiche</a:t>
                      </a:r>
                    </a:p>
                    <a:p>
                      <a:pPr>
                        <a:lnSpc>
                          <a:spcPct val="115000"/>
                        </a:lnSpc>
                        <a:spcBef>
                          <a:spcPts val="600"/>
                        </a:spcBef>
                        <a:spcAft>
                          <a:spcPts val="600"/>
                        </a:spcAft>
                      </a:pPr>
                      <a:r>
                        <a:rPr lang="it-IT" sz="1600" dirty="0">
                          <a:effectLst/>
                        </a:rPr>
                        <a:t>Esteso e rapido metabolismo mediato da un solo enzima</a:t>
                      </a:r>
                    </a:p>
                    <a:p>
                      <a:pPr>
                        <a:lnSpc>
                          <a:spcPct val="115000"/>
                        </a:lnSpc>
                        <a:spcBef>
                          <a:spcPts val="600"/>
                        </a:spcBef>
                        <a:spcAft>
                          <a:spcPts val="600"/>
                        </a:spcAft>
                      </a:pPr>
                      <a:r>
                        <a:rPr lang="it-IT" sz="1600" dirty="0">
                          <a:effectLst/>
                        </a:rPr>
                        <a:t>Indice terapeutico ristretto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89" marR="64289" marT="0" marB="0">
                    <a:solidFill>
                      <a:schemeClr val="accent2"/>
                    </a:solidFill>
                  </a:tcPr>
                </a:tc>
                <a:extLst>
                  <a:ext uri="{0D108BD9-81ED-4DB2-BD59-A6C34878D82A}">
                    <a16:rowId xmlns:a16="http://schemas.microsoft.com/office/drawing/2014/main" val="3090448481"/>
                  </a:ext>
                </a:extLst>
              </a:tr>
              <a:tr h="487578">
                <a:tc>
                  <a:txBody>
                    <a:bodyPr/>
                    <a:lstStyle/>
                    <a:p>
                      <a:pPr>
                        <a:lnSpc>
                          <a:spcPct val="115000"/>
                        </a:lnSpc>
                        <a:spcAft>
                          <a:spcPts val="0"/>
                        </a:spcAft>
                      </a:pPr>
                      <a:r>
                        <a:rPr lang="it-IT" sz="1600" dirty="0">
                          <a:solidFill>
                            <a:srgbClr val="FFFF00"/>
                          </a:solidFill>
                          <a:effectLst/>
                        </a:rPr>
                        <a:t>Altri</a:t>
                      </a:r>
                      <a:endParaRPr lang="it-IT"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89" marR="64289" marT="0" marB="0" anchor="ctr">
                    <a:solidFill>
                      <a:schemeClr val="accent2"/>
                    </a:solidFill>
                  </a:tcPr>
                </a:tc>
                <a:extLst>
                  <a:ext uri="{0D108BD9-81ED-4DB2-BD59-A6C34878D82A}">
                    <a16:rowId xmlns:a16="http://schemas.microsoft.com/office/drawing/2014/main" val="2426273402"/>
                  </a:ext>
                </a:extLst>
              </a:tr>
              <a:tr h="1056609">
                <a:tc>
                  <a:txBody>
                    <a:bodyPr/>
                    <a:lstStyle/>
                    <a:p>
                      <a:pPr>
                        <a:lnSpc>
                          <a:spcPct val="115000"/>
                        </a:lnSpc>
                        <a:spcBef>
                          <a:spcPts val="600"/>
                        </a:spcBef>
                        <a:spcAft>
                          <a:spcPts val="600"/>
                        </a:spcAft>
                      </a:pPr>
                      <a:r>
                        <a:rPr lang="it-IT" sz="1600" dirty="0">
                          <a:effectLst/>
                        </a:rPr>
                        <a:t>Automedicazione</a:t>
                      </a:r>
                    </a:p>
                    <a:p>
                      <a:pPr>
                        <a:lnSpc>
                          <a:spcPct val="115000"/>
                        </a:lnSpc>
                        <a:spcBef>
                          <a:spcPts val="600"/>
                        </a:spcBef>
                        <a:spcAft>
                          <a:spcPts val="600"/>
                        </a:spcAft>
                      </a:pPr>
                      <a:r>
                        <a:rPr lang="it-IT" sz="1600" dirty="0">
                          <a:effectLst/>
                        </a:rPr>
                        <a:t>Numero di farmaci prescritti</a:t>
                      </a:r>
                    </a:p>
                    <a:p>
                      <a:pPr>
                        <a:lnSpc>
                          <a:spcPct val="115000"/>
                        </a:lnSpc>
                        <a:spcBef>
                          <a:spcPts val="600"/>
                        </a:spcBef>
                        <a:spcAft>
                          <a:spcPts val="600"/>
                        </a:spcAft>
                      </a:pPr>
                      <a:r>
                        <a:rPr lang="it-IT" sz="1600" dirty="0">
                          <a:effectLst/>
                        </a:rPr>
                        <a:t>Numero di medici </a:t>
                      </a:r>
                      <a:r>
                        <a:rPr lang="it-IT" sz="1600" dirty="0" err="1">
                          <a:effectLst/>
                        </a:rPr>
                        <a:t>prescrittori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289" marR="64289" marT="0" marB="0">
                    <a:solidFill>
                      <a:schemeClr val="accent2"/>
                    </a:solidFill>
                  </a:tcPr>
                </a:tc>
                <a:extLst>
                  <a:ext uri="{0D108BD9-81ED-4DB2-BD59-A6C34878D82A}">
                    <a16:rowId xmlns:a16="http://schemas.microsoft.com/office/drawing/2014/main" val="2006348849"/>
                  </a:ext>
                </a:extLst>
              </a:tr>
            </a:tbl>
          </a:graphicData>
        </a:graphic>
      </p:graphicFrame>
      <p:sp>
        <p:nvSpPr>
          <p:cNvPr id="3" name="Rectangle 1"/>
          <p:cNvSpPr>
            <a:spLocks noChangeArrowheads="1"/>
          </p:cNvSpPr>
          <p:nvPr/>
        </p:nvSpPr>
        <p:spPr bwMode="auto">
          <a:xfrm>
            <a:off x="539552" y="153888"/>
            <a:ext cx="85669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Fattori di rischio per la comparsa di una interazione farmacologica negativa </a:t>
            </a:r>
            <a:endParaRPr kumimoji="0" lang="it-IT" altLang="it-IT" sz="20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18147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4718" y="419996"/>
            <a:ext cx="8820472" cy="5998437"/>
          </a:xfrm>
          <a:prstGeom prst="rect">
            <a:avLst/>
          </a:prstGeom>
        </p:spPr>
        <p:txBody>
          <a:bodyPr wrap="square">
            <a:spAutoFit/>
          </a:bodyPr>
          <a:lstStyle/>
          <a:p>
            <a:pPr>
              <a:lnSpc>
                <a:spcPct val="107000"/>
              </a:lnSpc>
              <a:spcAft>
                <a:spcPts val="800"/>
              </a:spcAft>
            </a:pPr>
            <a:r>
              <a:rPr lang="it-IT" sz="2400" dirty="0" smtClean="0">
                <a:latin typeface="Comic Sans MS" panose="030F0702030302020204" pitchFamily="66" charset="0"/>
                <a:ea typeface="Calibri" panose="020F0502020204030204" pitchFamily="34" charset="0"/>
                <a:cs typeface="Times New Roman" panose="02020603050405020304" pitchFamily="18" charset="0"/>
              </a:rPr>
              <a:t>Il </a:t>
            </a:r>
            <a:r>
              <a:rPr lang="it-IT" sz="2400" dirty="0">
                <a:latin typeface="Comic Sans MS" panose="030F0702030302020204" pitchFamily="66" charset="0"/>
                <a:ea typeface="Calibri" panose="020F0502020204030204" pitchFamily="34" charset="0"/>
                <a:cs typeface="Times New Roman" panose="02020603050405020304" pitchFamily="18" charset="0"/>
              </a:rPr>
              <a:t>dolore è molto forte, così Marco decide di assumere due compresse di Co-</a:t>
            </a:r>
            <a:r>
              <a:rPr lang="it-IT" sz="2400" dirty="0" err="1">
                <a:latin typeface="Comic Sans MS" panose="030F0702030302020204" pitchFamily="66" charset="0"/>
                <a:ea typeface="Calibri" panose="020F0502020204030204" pitchFamily="34" charset="0"/>
                <a:cs typeface="Times New Roman" panose="02020603050405020304" pitchFamily="18" charset="0"/>
              </a:rPr>
              <a:t>efferalgan</a:t>
            </a:r>
            <a:r>
              <a:rPr lang="it-IT" sz="2400" dirty="0">
                <a:latin typeface="Comic Sans MS" panose="030F0702030302020204" pitchFamily="66" charset="0"/>
                <a:ea typeface="Calibri" panose="020F0502020204030204" pitchFamily="34" charset="0"/>
                <a:cs typeface="Times New Roman" panose="02020603050405020304" pitchFamily="18" charset="0"/>
              </a:rPr>
              <a:t> (paracetamolo 500 mg + codeina 30 mg), un analgesico che gli era stato prescritto dal medico sociale circa un anno fa per i suoi dolori ai legamenti del ginocchio destro, e che ha ancora in </a:t>
            </a:r>
            <a:r>
              <a:rPr lang="it-IT" sz="2400" dirty="0" smtClean="0">
                <a:latin typeface="Comic Sans MS" panose="030F0702030302020204" pitchFamily="66" charset="0"/>
                <a:ea typeface="Calibri" panose="020F0502020204030204" pitchFamily="34" charset="0"/>
                <a:cs typeface="Times New Roman" panose="02020603050405020304" pitchFamily="18" charset="0"/>
              </a:rPr>
              <a:t>casa. Giovedì </a:t>
            </a:r>
            <a:r>
              <a:rPr lang="it-IT" sz="2400" dirty="0">
                <a:latin typeface="Comic Sans MS" panose="030F0702030302020204" pitchFamily="66" charset="0"/>
                <a:ea typeface="Calibri" panose="020F0502020204030204" pitchFamily="34" charset="0"/>
                <a:cs typeface="Times New Roman" panose="02020603050405020304" pitchFamily="18" charset="0"/>
              </a:rPr>
              <a:t>mattina, dopo una notte agitata, Marco assume la sua terapia antibiotica e altre due compresse di Co-</a:t>
            </a:r>
            <a:r>
              <a:rPr lang="it-IT" sz="2400" dirty="0" err="1">
                <a:latin typeface="Comic Sans MS" panose="030F0702030302020204" pitchFamily="66" charset="0"/>
                <a:ea typeface="Calibri" panose="020F0502020204030204" pitchFamily="34" charset="0"/>
                <a:cs typeface="Times New Roman" panose="02020603050405020304" pitchFamily="18" charset="0"/>
              </a:rPr>
              <a:t>efferalgan</a:t>
            </a:r>
            <a:r>
              <a:rPr lang="it-IT" sz="2400" dirty="0">
                <a:latin typeface="Comic Sans MS" panose="030F0702030302020204" pitchFamily="66" charset="0"/>
                <a:ea typeface="Calibri" panose="020F0502020204030204" pitchFamily="34" charset="0"/>
                <a:cs typeface="Times New Roman" panose="02020603050405020304" pitchFamily="18" charset="0"/>
              </a:rPr>
              <a:t> visto che la caviglia gli fa ancora male. Marco è preoccupato teme di saltare la partita di domenica, sia per il dolore alla caviglia che per il suo stato generale di salute, non ha febbre ma fa fatica a respirare e si sente stanco, decide così di stare a casa al “calduccio”. Il pomeriggio e la sera, prima di andare al letto, prende ancora le compresse di Co-</a:t>
            </a:r>
            <a:r>
              <a:rPr lang="it-IT" sz="2400" dirty="0" err="1">
                <a:latin typeface="Comic Sans MS" panose="030F0702030302020204" pitchFamily="66" charset="0"/>
                <a:ea typeface="Calibri" panose="020F0502020204030204" pitchFamily="34" charset="0"/>
                <a:cs typeface="Times New Roman" panose="02020603050405020304" pitchFamily="18" charset="0"/>
              </a:rPr>
              <a:t>efferalgan</a:t>
            </a:r>
            <a:r>
              <a:rPr lang="it-IT" sz="2400" dirty="0">
                <a:latin typeface="Comic Sans MS" panose="030F0702030302020204" pitchFamily="66" charset="0"/>
                <a:ea typeface="Calibri" panose="020F0502020204030204" pitchFamily="34" charset="0"/>
                <a:cs typeface="Times New Roman" panose="02020603050405020304" pitchFamily="18" charset="0"/>
              </a:rPr>
              <a:t>, si ricorda perfettamente che il medico a suo tempo gli aveva prescritto 2 compresse da prendere tre volte al giorno. </a:t>
            </a:r>
          </a:p>
        </p:txBody>
      </p:sp>
      <p:sp>
        <p:nvSpPr>
          <p:cNvPr id="3" name="CasellaDiTesto 2"/>
          <p:cNvSpPr txBox="1"/>
          <p:nvPr/>
        </p:nvSpPr>
        <p:spPr>
          <a:xfrm>
            <a:off x="8676456" y="31095"/>
            <a:ext cx="327334" cy="400110"/>
          </a:xfrm>
          <a:prstGeom prst="rect">
            <a:avLst/>
          </a:prstGeom>
          <a:noFill/>
        </p:spPr>
        <p:txBody>
          <a:bodyPr wrap="none" rtlCol="0">
            <a:spAutoFit/>
          </a:bodyPr>
          <a:lstStyle/>
          <a:p>
            <a:r>
              <a:rPr lang="it-IT" sz="2000" b="1" dirty="0" smtClean="0">
                <a:solidFill>
                  <a:srgbClr val="FF0000"/>
                </a:solidFill>
              </a:rPr>
              <a:t>3</a:t>
            </a:r>
            <a:endParaRPr lang="it-IT" sz="2000" b="1" dirty="0">
              <a:solidFill>
                <a:srgbClr val="FF0000"/>
              </a:solidFill>
            </a:endParaRPr>
          </a:p>
        </p:txBody>
      </p:sp>
    </p:spTree>
    <p:extLst>
      <p:ext uri="{BB962C8B-B14F-4D97-AF65-F5344CB8AC3E}">
        <p14:creationId xmlns:p14="http://schemas.microsoft.com/office/powerpoint/2010/main" val="66617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16632"/>
            <a:ext cx="8460432" cy="6678751"/>
          </a:xfrm>
          <a:prstGeom prst="rect">
            <a:avLst/>
          </a:prstGeom>
        </p:spPr>
        <p:txBody>
          <a:bodyPr wrap="square">
            <a:spAutoFit/>
          </a:bodyPr>
          <a:lstStyle/>
          <a:p>
            <a:pPr>
              <a:lnSpc>
                <a:spcPct val="107000"/>
              </a:lnSpc>
              <a:spcAft>
                <a:spcPts val="800"/>
              </a:spcAft>
            </a:pPr>
            <a:r>
              <a:rPr lang="it-IT" sz="2000" dirty="0" smtClean="0">
                <a:latin typeface="Comic Sans MS" panose="030F0702030302020204" pitchFamily="66" charset="0"/>
                <a:ea typeface="Calibri" panose="020F0502020204030204" pitchFamily="34" charset="0"/>
                <a:cs typeface="Times New Roman" panose="02020603050405020304" pitchFamily="18" charset="0"/>
              </a:rPr>
              <a:t>La </a:t>
            </a:r>
            <a:r>
              <a:rPr lang="it-IT" sz="2000" dirty="0">
                <a:latin typeface="Comic Sans MS" panose="030F0702030302020204" pitchFamily="66" charset="0"/>
                <a:ea typeface="Calibri" panose="020F0502020204030204" pitchFamily="34" charset="0"/>
                <a:cs typeface="Times New Roman" panose="02020603050405020304" pitchFamily="18" charset="0"/>
              </a:rPr>
              <a:t>mattina di venerdì Marco si sveglia molto presto (alle 6), la sua difficoltà respiratoria è aumentata moltissimo, si sente anche un po' disorientato e confuso. A fatica riesce ad alzarsi dal letto e a recarsi in bagno dove, circa un’ora dopo, suo padre lo trova senza coscienza per terra. Il padre, aiutato dal fratello di Marco, riesce a trasportare il figlio fino alla macchina, trasportandolo immediatamente in Ospedale. In Pronto Soccorso Marco viene immediatamente ventilato, si effettua una </a:t>
            </a:r>
            <a:r>
              <a:rPr lang="it-IT" sz="2000" dirty="0" err="1">
                <a:latin typeface="Comic Sans MS" panose="030F0702030302020204" pitchFamily="66" charset="0"/>
                <a:ea typeface="Calibri" panose="020F0502020204030204" pitchFamily="34" charset="0"/>
                <a:cs typeface="Times New Roman" panose="02020603050405020304" pitchFamily="18" charset="0"/>
              </a:rPr>
              <a:t>emogasanalisi</a:t>
            </a:r>
            <a:r>
              <a:rPr lang="it-IT" sz="2000" dirty="0">
                <a:latin typeface="Comic Sans MS" panose="030F0702030302020204" pitchFamily="66" charset="0"/>
                <a:ea typeface="Calibri" panose="020F0502020204030204" pitchFamily="34" charset="0"/>
                <a:cs typeface="Times New Roman" panose="02020603050405020304" pitchFamily="18" charset="0"/>
              </a:rPr>
              <a:t> che evidenzia una PaCO</a:t>
            </a:r>
            <a:r>
              <a:rPr lang="it-IT" sz="2000" baseline="-25000" dirty="0">
                <a:latin typeface="Comic Sans MS" panose="030F0702030302020204" pitchFamily="66" charset="0"/>
                <a:ea typeface="Calibri" panose="020F0502020204030204" pitchFamily="34" charset="0"/>
                <a:cs typeface="Times New Roman" panose="02020603050405020304" pitchFamily="18" charset="0"/>
              </a:rPr>
              <a:t>2</a:t>
            </a:r>
            <a:r>
              <a:rPr lang="it-IT" sz="2000" dirty="0">
                <a:latin typeface="Comic Sans MS" panose="030F0702030302020204" pitchFamily="66" charset="0"/>
                <a:ea typeface="Calibri" panose="020F0502020204030204" pitchFamily="34" charset="0"/>
                <a:cs typeface="Times New Roman" panose="02020603050405020304" pitchFamily="18" charset="0"/>
              </a:rPr>
              <a:t> di 80 </a:t>
            </a:r>
            <a:r>
              <a:rPr lang="it-IT" sz="2000" dirty="0" err="1">
                <a:latin typeface="Comic Sans MS" panose="030F0702030302020204" pitchFamily="66" charset="0"/>
                <a:ea typeface="Calibri" panose="020F0502020204030204" pitchFamily="34" charset="0"/>
                <a:cs typeface="Times New Roman" panose="02020603050405020304" pitchFamily="18" charset="0"/>
              </a:rPr>
              <a:t>mmHg</a:t>
            </a:r>
            <a:r>
              <a:rPr lang="it-IT" sz="2000" dirty="0">
                <a:latin typeface="Comic Sans MS" panose="030F0702030302020204" pitchFamily="66" charset="0"/>
                <a:ea typeface="Calibri" panose="020F0502020204030204" pitchFamily="34" charset="0"/>
                <a:cs typeface="Times New Roman" panose="02020603050405020304" pitchFamily="18" charset="0"/>
              </a:rPr>
              <a:t> ed un esame neurologico con i seguenti esiti: nessuna risposta verbale, non apertura degli occhi, presente sensibilità allo stimolo dolorifico, pupille miotiche. Marco viene così valutato con un punteggio 6 della scala del coma di Glasgow. Venne anche evidenziato un certo grado di insufficienza renale (livelli serici di azoto ureico e di creatinina rispettivamente 45,4 mg/dl e 2,06 mg/dl). La somministrazione endovenosa di due dosi successive di 0,4 mg di naloxone (antagonista degli oppioidi) portò ad un repentino miglioramento dei livelli di coscienza e alla risoluzione delle difficoltà respiratorie. Dopo due giorni Marco recuperò completamente il suo stato di salute. Vennero in seguito effettuate alcune analisi genetiche sul DNA isolato dai leucociti del paziente.</a:t>
            </a:r>
          </a:p>
        </p:txBody>
      </p:sp>
      <p:sp>
        <p:nvSpPr>
          <p:cNvPr id="3" name="CasellaDiTesto 2"/>
          <p:cNvSpPr txBox="1"/>
          <p:nvPr/>
        </p:nvSpPr>
        <p:spPr>
          <a:xfrm>
            <a:off x="8604448" y="104677"/>
            <a:ext cx="327334" cy="400110"/>
          </a:xfrm>
          <a:prstGeom prst="rect">
            <a:avLst/>
          </a:prstGeom>
          <a:noFill/>
        </p:spPr>
        <p:txBody>
          <a:bodyPr wrap="none" rtlCol="0">
            <a:spAutoFit/>
          </a:bodyPr>
          <a:lstStyle/>
          <a:p>
            <a:r>
              <a:rPr lang="it-IT" sz="2000" b="1" dirty="0" smtClean="0">
                <a:solidFill>
                  <a:srgbClr val="FF0000"/>
                </a:solidFill>
              </a:rPr>
              <a:t>4</a:t>
            </a:r>
            <a:endParaRPr lang="it-IT" sz="2000" b="1" dirty="0">
              <a:solidFill>
                <a:srgbClr val="FF0000"/>
              </a:solidFill>
            </a:endParaRPr>
          </a:p>
        </p:txBody>
      </p:sp>
    </p:spTree>
    <p:extLst>
      <p:ext uri="{BB962C8B-B14F-4D97-AF65-F5344CB8AC3E}">
        <p14:creationId xmlns:p14="http://schemas.microsoft.com/office/powerpoint/2010/main" val="115395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20080"/>
          </a:xfrm>
        </p:spPr>
        <p:txBody>
          <a:bodyPr/>
          <a:lstStyle/>
          <a:p>
            <a:r>
              <a:rPr lang="it-IT" sz="2800" b="1" dirty="0" smtClean="0">
                <a:solidFill>
                  <a:srgbClr val="FF0000"/>
                </a:solidFill>
              </a:rPr>
              <a:t>Interpretazione epicritica -1-</a:t>
            </a:r>
            <a:endParaRPr lang="it-IT" sz="2800" b="1" dirty="0">
              <a:solidFill>
                <a:srgbClr val="FF0000"/>
              </a:solidFill>
            </a:endParaRPr>
          </a:p>
        </p:txBody>
      </p:sp>
      <p:sp>
        <p:nvSpPr>
          <p:cNvPr id="4" name="Rettangolo 3"/>
          <p:cNvSpPr/>
          <p:nvPr/>
        </p:nvSpPr>
        <p:spPr>
          <a:xfrm>
            <a:off x="899592" y="1268760"/>
            <a:ext cx="7560840" cy="4893647"/>
          </a:xfrm>
          <a:prstGeom prst="rect">
            <a:avLst/>
          </a:prstGeom>
        </p:spPr>
        <p:txBody>
          <a:bodyPr wrap="square">
            <a:spAutoFit/>
          </a:bodyPr>
          <a:lstStyle/>
          <a:p>
            <a:r>
              <a:rPr lang="it-IT" sz="2400" dirty="0">
                <a:latin typeface="Comic Sans MS" panose="030F0702030302020204" pitchFamily="66" charset="0"/>
                <a:ea typeface="Calibri" panose="020F0502020204030204" pitchFamily="34" charset="0"/>
                <a:cs typeface="Times New Roman" panose="02020603050405020304" pitchFamily="18" charset="0"/>
              </a:rPr>
              <a:t>Il quadro descritto (coma, insufficienza respiratoria e miosi) è tipico del sovradosaggio da morfina. Normalmente circa l’80% della codeina somministrata viene convertito in </a:t>
            </a:r>
            <a:r>
              <a:rPr lang="it-IT" sz="2400" dirty="0" err="1">
                <a:latin typeface="Comic Sans MS" panose="030F0702030302020204" pitchFamily="66" charset="0"/>
                <a:ea typeface="Calibri" panose="020F0502020204030204" pitchFamily="34" charset="0"/>
                <a:cs typeface="Times New Roman" panose="02020603050405020304" pitchFamily="18" charset="0"/>
              </a:rPr>
              <a:t>nor</a:t>
            </a:r>
            <a:r>
              <a:rPr lang="it-IT" sz="2400" dirty="0">
                <a:latin typeface="Comic Sans MS" panose="030F0702030302020204" pitchFamily="66" charset="0"/>
                <a:ea typeface="Calibri" panose="020F0502020204030204" pitchFamily="34" charset="0"/>
                <a:cs typeface="Times New Roman" panose="02020603050405020304" pitchFamily="18" charset="0"/>
              </a:rPr>
              <a:t>-codeina (attraverso la via del </a:t>
            </a:r>
            <a:r>
              <a:rPr lang="it-IT" sz="2400" dirty="0" err="1">
                <a:latin typeface="Comic Sans MS" panose="030F0702030302020204" pitchFamily="66" charset="0"/>
                <a:ea typeface="Calibri" panose="020F0502020204030204" pitchFamily="34" charset="0"/>
                <a:cs typeface="Times New Roman" panose="02020603050405020304" pitchFamily="18" charset="0"/>
              </a:rPr>
              <a:t>citocrmo</a:t>
            </a:r>
            <a:r>
              <a:rPr lang="it-IT" sz="2400" dirty="0">
                <a:latin typeface="Comic Sans MS" panose="030F0702030302020204" pitchFamily="66" charset="0"/>
                <a:ea typeface="Calibri" panose="020F0502020204030204" pitchFamily="34" charset="0"/>
                <a:cs typeface="Times New Roman" panose="02020603050405020304" pitchFamily="18" charset="0"/>
              </a:rPr>
              <a:t> CYP3A4) e in codeina-6-glucuronide (attraverso il processo della </a:t>
            </a:r>
            <a:r>
              <a:rPr lang="it-IT" sz="2400" dirty="0" err="1">
                <a:latin typeface="Comic Sans MS" panose="030F0702030302020204" pitchFamily="66" charset="0"/>
                <a:ea typeface="Calibri" panose="020F0502020204030204" pitchFamily="34" charset="0"/>
                <a:cs typeface="Times New Roman" panose="02020603050405020304" pitchFamily="18" charset="0"/>
              </a:rPr>
              <a:t>glucurogoniugazione</a:t>
            </a:r>
            <a:r>
              <a:rPr lang="it-IT" sz="2400" dirty="0">
                <a:latin typeface="Comic Sans MS" panose="030F0702030302020204" pitchFamily="66" charset="0"/>
                <a:ea typeface="Calibri" panose="020F0502020204030204" pitchFamily="34" charset="0"/>
                <a:cs typeface="Times New Roman" panose="02020603050405020304" pitchFamily="18" charset="0"/>
              </a:rPr>
              <a:t>) mentre la conversione in morfina (attraverso la via del CYP2D6) rappresenta solo il 10%. La morfina formatasi viene poi ulteriormente metabolizzata in morfina-6-glucuronide (che mantiene attività farmacologica importante) e in morfina-3-glucuronide (priva di attività oppioide clinicamente rilevante).</a:t>
            </a:r>
            <a:endParaRPr lang="it-IT" sz="2400" dirty="0"/>
          </a:p>
        </p:txBody>
      </p:sp>
    </p:spTree>
    <p:extLst>
      <p:ext uri="{BB962C8B-B14F-4D97-AF65-F5344CB8AC3E}">
        <p14:creationId xmlns:p14="http://schemas.microsoft.com/office/powerpoint/2010/main" val="102692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20080"/>
          </a:xfrm>
        </p:spPr>
        <p:txBody>
          <a:bodyPr/>
          <a:lstStyle/>
          <a:p>
            <a:r>
              <a:rPr lang="it-IT" sz="2800" b="1" dirty="0" smtClean="0">
                <a:solidFill>
                  <a:srgbClr val="FF0000"/>
                </a:solidFill>
              </a:rPr>
              <a:t>Interpretazione epicritica -2-</a:t>
            </a:r>
            <a:endParaRPr lang="it-IT" sz="2800" b="1" dirty="0">
              <a:solidFill>
                <a:srgbClr val="FF0000"/>
              </a:solidFill>
            </a:endParaRPr>
          </a:p>
        </p:txBody>
      </p:sp>
      <p:sp>
        <p:nvSpPr>
          <p:cNvPr id="4" name="Rettangolo 3"/>
          <p:cNvSpPr/>
          <p:nvPr/>
        </p:nvSpPr>
        <p:spPr>
          <a:xfrm>
            <a:off x="899592" y="1196752"/>
            <a:ext cx="7560840" cy="5262979"/>
          </a:xfrm>
          <a:prstGeom prst="rect">
            <a:avLst/>
          </a:prstGeom>
        </p:spPr>
        <p:txBody>
          <a:bodyPr wrap="square">
            <a:spAutoFit/>
          </a:bodyPr>
          <a:lstStyle/>
          <a:p>
            <a:r>
              <a:rPr lang="it-IT" sz="2400" dirty="0">
                <a:latin typeface="Comic Sans MS" panose="030F0702030302020204" pitchFamily="66" charset="0"/>
                <a:ea typeface="Calibri" panose="020F0502020204030204" pitchFamily="34" charset="0"/>
                <a:cs typeface="Times New Roman" panose="02020603050405020304" pitchFamily="18" charset="0"/>
              </a:rPr>
              <a:t>La quantità di codeina assunta dal paziente rientra nel normale </a:t>
            </a:r>
            <a:r>
              <a:rPr lang="it-IT" sz="2400" dirty="0" err="1">
                <a:latin typeface="Comic Sans MS" panose="030F0702030302020204" pitchFamily="66" charset="0"/>
                <a:ea typeface="Calibri" panose="020F0502020204030204" pitchFamily="34" charset="0"/>
                <a:cs typeface="Times New Roman" panose="02020603050405020304" pitchFamily="18" charset="0"/>
              </a:rPr>
              <a:t>range</a:t>
            </a:r>
            <a:r>
              <a:rPr lang="it-IT" sz="2400" dirty="0">
                <a:latin typeface="Comic Sans MS" panose="030F0702030302020204" pitchFamily="66" charset="0"/>
                <a:ea typeface="Calibri" panose="020F0502020204030204" pitchFamily="34" charset="0"/>
                <a:cs typeface="Times New Roman" panose="02020603050405020304" pitchFamily="18" charset="0"/>
              </a:rPr>
              <a:t> terapeutico e, pertanto, non si sarebbe dovuta formare una quantità di morfina e morfina-6-glucuronide tale da provocare la sintomatologia osservata. Venne così sospettata la possibilità di un metabolismo alterato rispetto alla norma. Per saggiare il fenotipo metabolico del paziente, in particolare delle vie metaboliche del CYP2D&amp; e CYP3A4, vennero somministrati 25 mg (per via orale) di </a:t>
            </a:r>
            <a:r>
              <a:rPr lang="it-IT" sz="2400" dirty="0" err="1">
                <a:latin typeface="Comic Sans MS" panose="030F0702030302020204" pitchFamily="66" charset="0"/>
                <a:ea typeface="Calibri" panose="020F0502020204030204" pitchFamily="34" charset="0"/>
                <a:cs typeface="Times New Roman" panose="02020603050405020304" pitchFamily="18" charset="0"/>
              </a:rPr>
              <a:t>dextrometorfano</a:t>
            </a:r>
            <a:r>
              <a:rPr lang="it-IT" sz="2400" dirty="0">
                <a:latin typeface="Comic Sans MS" panose="030F0702030302020204" pitchFamily="66" charset="0"/>
                <a:ea typeface="Calibri" panose="020F0502020204030204" pitchFamily="34" charset="0"/>
                <a:cs typeface="Times New Roman" panose="02020603050405020304" pitchFamily="18" charset="0"/>
              </a:rPr>
              <a:t> di cui sono noti i metaboliti che si formano attraverso le due vie metaboliche considerate. In questo modo si stabilì che il paziente aveva un metabolismo ultrarapido attraverso la via del CYP2D6. </a:t>
            </a:r>
            <a:endParaRPr lang="it-IT" sz="2400" dirty="0"/>
          </a:p>
        </p:txBody>
      </p:sp>
    </p:spTree>
    <p:extLst>
      <p:ext uri="{BB962C8B-B14F-4D97-AF65-F5344CB8AC3E}">
        <p14:creationId xmlns:p14="http://schemas.microsoft.com/office/powerpoint/2010/main" val="391284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20080"/>
          </a:xfrm>
        </p:spPr>
        <p:txBody>
          <a:bodyPr/>
          <a:lstStyle/>
          <a:p>
            <a:r>
              <a:rPr lang="it-IT" sz="2800" b="1" dirty="0" smtClean="0">
                <a:solidFill>
                  <a:srgbClr val="FF0000"/>
                </a:solidFill>
              </a:rPr>
              <a:t>Interpretazione epicritica -3-</a:t>
            </a:r>
            <a:endParaRPr lang="it-IT" sz="2800" b="1" dirty="0">
              <a:solidFill>
                <a:srgbClr val="FF0000"/>
              </a:solidFill>
            </a:endParaRPr>
          </a:p>
        </p:txBody>
      </p:sp>
      <p:sp>
        <p:nvSpPr>
          <p:cNvPr id="4" name="Rettangolo 3"/>
          <p:cNvSpPr/>
          <p:nvPr/>
        </p:nvSpPr>
        <p:spPr>
          <a:xfrm>
            <a:off x="899592" y="1196752"/>
            <a:ext cx="7560840" cy="5262979"/>
          </a:xfrm>
          <a:prstGeom prst="rect">
            <a:avLst/>
          </a:prstGeom>
        </p:spPr>
        <p:txBody>
          <a:bodyPr wrap="square">
            <a:spAutoFit/>
          </a:bodyPr>
          <a:lstStyle/>
          <a:p>
            <a:r>
              <a:rPr lang="it-IT" sz="2400" dirty="0">
                <a:latin typeface="Comic Sans MS" panose="030F0702030302020204" pitchFamily="66" charset="0"/>
                <a:ea typeface="Calibri" panose="020F0502020204030204" pitchFamily="34" charset="0"/>
                <a:cs typeface="Times New Roman" panose="02020603050405020304" pitchFamily="18" charset="0"/>
              </a:rPr>
              <a:t>Questo particolare fenotipo trovò corrispondenza nelle analisi genetiche effettuate sul DNA del paziente, che evidenziarono la presenza di un polimorfismo (nel caso in questione duplicazione genica) a livello del gene codificante per CYP2D6. Il genotipo del paziente con la sua espressione fenotipica comportarono un livello ematico di morfina pari a 80 </a:t>
            </a:r>
            <a:r>
              <a:rPr lang="it-IT" sz="2400" dirty="0" err="1">
                <a:latin typeface="Comic Sans MS" panose="030F0702030302020204" pitchFamily="66" charset="0"/>
                <a:ea typeface="Calibri" panose="020F0502020204030204" pitchFamily="34" charset="0"/>
                <a:cs typeface="Times New Roman" panose="02020603050405020304" pitchFamily="18" charset="0"/>
              </a:rPr>
              <a:t>mcg</a:t>
            </a:r>
            <a:r>
              <a:rPr lang="it-IT" sz="2400" dirty="0">
                <a:latin typeface="Comic Sans MS" panose="030F0702030302020204" pitchFamily="66" charset="0"/>
                <a:ea typeface="Calibri" panose="020F0502020204030204" pitchFamily="34" charset="0"/>
                <a:cs typeface="Times New Roman" panose="02020603050405020304" pitchFamily="18" charset="0"/>
              </a:rPr>
              <a:t>/L (</a:t>
            </a:r>
            <a:r>
              <a:rPr lang="it-IT" sz="2400" dirty="0" err="1">
                <a:latin typeface="Comic Sans MS" panose="030F0702030302020204" pitchFamily="66" charset="0"/>
                <a:ea typeface="Calibri" panose="020F0502020204030204" pitchFamily="34" charset="0"/>
                <a:cs typeface="Times New Roman" panose="02020603050405020304" pitchFamily="18" charset="0"/>
              </a:rPr>
              <a:t>range</a:t>
            </a:r>
            <a:r>
              <a:rPr lang="it-IT" sz="2400" dirty="0">
                <a:latin typeface="Comic Sans MS" panose="030F0702030302020204" pitchFamily="66" charset="0"/>
                <a:ea typeface="Calibri" panose="020F0502020204030204" pitchFamily="34" charset="0"/>
                <a:cs typeface="Times New Roman" panose="02020603050405020304" pitchFamily="18" charset="0"/>
              </a:rPr>
              <a:t> aspettato in un </a:t>
            </a:r>
            <a:r>
              <a:rPr lang="it-IT" sz="2400" dirty="0" err="1">
                <a:latin typeface="Comic Sans MS" panose="030F0702030302020204" pitchFamily="66" charset="0"/>
                <a:ea typeface="Calibri" panose="020F0502020204030204" pitchFamily="34" charset="0"/>
                <a:cs typeface="Times New Roman" panose="02020603050405020304" pitchFamily="18" charset="0"/>
              </a:rPr>
              <a:t>metabolizzatore</a:t>
            </a:r>
            <a:r>
              <a:rPr lang="it-IT" sz="2400" dirty="0">
                <a:latin typeface="Comic Sans MS" panose="030F0702030302020204" pitchFamily="66" charset="0"/>
                <a:ea typeface="Calibri" panose="020F0502020204030204" pitchFamily="34" charset="0"/>
                <a:cs typeface="Times New Roman" panose="02020603050405020304" pitchFamily="18" charset="0"/>
              </a:rPr>
              <a:t> normale con le dosi di codeina utilizzate: 1-4 </a:t>
            </a:r>
            <a:r>
              <a:rPr lang="it-IT" sz="2400" dirty="0" err="1">
                <a:latin typeface="Comic Sans MS" panose="030F0702030302020204" pitchFamily="66" charset="0"/>
                <a:ea typeface="Calibri" panose="020F0502020204030204" pitchFamily="34" charset="0"/>
                <a:cs typeface="Times New Roman" panose="02020603050405020304" pitchFamily="18" charset="0"/>
              </a:rPr>
              <a:t>mcg</a:t>
            </a:r>
            <a:r>
              <a:rPr lang="it-IT" sz="2400" dirty="0">
                <a:latin typeface="Comic Sans MS" panose="030F0702030302020204" pitchFamily="66" charset="0"/>
                <a:ea typeface="Calibri" panose="020F0502020204030204" pitchFamily="34" charset="0"/>
                <a:cs typeface="Times New Roman" panose="02020603050405020304" pitchFamily="18" charset="0"/>
              </a:rPr>
              <a:t>/L) e di morfina-6-glucuronide pari a 136 </a:t>
            </a:r>
            <a:r>
              <a:rPr lang="it-IT" sz="2400" dirty="0" err="1">
                <a:latin typeface="Comic Sans MS" panose="030F0702030302020204" pitchFamily="66" charset="0"/>
                <a:ea typeface="Calibri" panose="020F0502020204030204" pitchFamily="34" charset="0"/>
                <a:cs typeface="Times New Roman" panose="02020603050405020304" pitchFamily="18" charset="0"/>
              </a:rPr>
              <a:t>mcg</a:t>
            </a:r>
            <a:r>
              <a:rPr lang="it-IT" sz="2400" dirty="0">
                <a:latin typeface="Comic Sans MS" panose="030F0702030302020204" pitchFamily="66" charset="0"/>
                <a:ea typeface="Calibri" panose="020F0502020204030204" pitchFamily="34" charset="0"/>
                <a:cs typeface="Times New Roman" panose="02020603050405020304" pitchFamily="18" charset="0"/>
              </a:rPr>
              <a:t>/L (</a:t>
            </a:r>
            <a:r>
              <a:rPr lang="it-IT" sz="2400" dirty="0" err="1">
                <a:latin typeface="Comic Sans MS" panose="030F0702030302020204" pitchFamily="66" charset="0"/>
                <a:ea typeface="Calibri" panose="020F0502020204030204" pitchFamily="34" charset="0"/>
                <a:cs typeface="Times New Roman" panose="02020603050405020304" pitchFamily="18" charset="0"/>
              </a:rPr>
              <a:t>range</a:t>
            </a:r>
            <a:r>
              <a:rPr lang="it-IT" sz="2400" dirty="0">
                <a:latin typeface="Comic Sans MS" panose="030F0702030302020204" pitchFamily="66" charset="0"/>
                <a:ea typeface="Calibri" panose="020F0502020204030204" pitchFamily="34" charset="0"/>
                <a:cs typeface="Times New Roman" panose="02020603050405020304" pitchFamily="18" charset="0"/>
              </a:rPr>
              <a:t> aspettato 1-13 </a:t>
            </a:r>
            <a:r>
              <a:rPr lang="it-IT" sz="2400" dirty="0" err="1">
                <a:latin typeface="Comic Sans MS" panose="030F0702030302020204" pitchFamily="66" charset="0"/>
                <a:ea typeface="Calibri" panose="020F0502020204030204" pitchFamily="34" charset="0"/>
                <a:cs typeface="Times New Roman" panose="02020603050405020304" pitchFamily="18" charset="0"/>
              </a:rPr>
              <a:t>mcg</a:t>
            </a:r>
            <a:r>
              <a:rPr lang="it-IT" sz="2400" dirty="0">
                <a:latin typeface="Comic Sans MS" panose="030F0702030302020204" pitchFamily="66" charset="0"/>
                <a:ea typeface="Calibri" panose="020F0502020204030204" pitchFamily="34" charset="0"/>
                <a:cs typeface="Times New Roman" panose="02020603050405020304" pitchFamily="18" charset="0"/>
              </a:rPr>
              <a:t>/L), dosati attraverso cromatografia di massa, valori sufficienti a determinare una intossicazione da oppioidi.</a:t>
            </a:r>
            <a:endParaRPr lang="it-IT" sz="2400" dirty="0"/>
          </a:p>
        </p:txBody>
      </p:sp>
    </p:spTree>
    <p:extLst>
      <p:ext uri="{BB962C8B-B14F-4D97-AF65-F5344CB8AC3E}">
        <p14:creationId xmlns:p14="http://schemas.microsoft.com/office/powerpoint/2010/main" val="143155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720080"/>
          </a:xfrm>
        </p:spPr>
        <p:txBody>
          <a:bodyPr/>
          <a:lstStyle/>
          <a:p>
            <a:r>
              <a:rPr lang="it-IT" sz="2800" b="1" dirty="0" smtClean="0">
                <a:solidFill>
                  <a:srgbClr val="FF0000"/>
                </a:solidFill>
              </a:rPr>
              <a:t>Interpretazione epicritica -4-</a:t>
            </a:r>
            <a:endParaRPr lang="it-IT" sz="2800" b="1" dirty="0">
              <a:solidFill>
                <a:srgbClr val="FF0000"/>
              </a:solidFill>
            </a:endParaRPr>
          </a:p>
        </p:txBody>
      </p:sp>
      <p:sp>
        <p:nvSpPr>
          <p:cNvPr id="4" name="Rettangolo 3"/>
          <p:cNvSpPr/>
          <p:nvPr/>
        </p:nvSpPr>
        <p:spPr>
          <a:xfrm>
            <a:off x="971600" y="1412776"/>
            <a:ext cx="7560840" cy="4154984"/>
          </a:xfrm>
          <a:prstGeom prst="rect">
            <a:avLst/>
          </a:prstGeom>
        </p:spPr>
        <p:txBody>
          <a:bodyPr wrap="square">
            <a:spAutoFit/>
          </a:bodyPr>
          <a:lstStyle/>
          <a:p>
            <a:r>
              <a:rPr lang="it-IT" sz="2400" dirty="0">
                <a:latin typeface="Comic Sans MS" panose="030F0702030302020204" pitchFamily="66" charset="0"/>
                <a:ea typeface="Calibri" panose="020F0502020204030204" pitchFamily="34" charset="0"/>
                <a:cs typeface="Times New Roman" panose="02020603050405020304" pitchFamily="18" charset="0"/>
              </a:rPr>
              <a:t>Al contrario non si riuscì a dosare </a:t>
            </a:r>
            <a:r>
              <a:rPr lang="it-IT" sz="2400" dirty="0" err="1">
                <a:latin typeface="Comic Sans MS" panose="030F0702030302020204" pitchFamily="66" charset="0"/>
                <a:ea typeface="Calibri" panose="020F0502020204030204" pitchFamily="34" charset="0"/>
                <a:cs typeface="Times New Roman" panose="02020603050405020304" pitchFamily="18" charset="0"/>
              </a:rPr>
              <a:t>nor</a:t>
            </a:r>
            <a:r>
              <a:rPr lang="it-IT" sz="2400" dirty="0">
                <a:latin typeface="Comic Sans MS" panose="030F0702030302020204" pitchFamily="66" charset="0"/>
                <a:ea typeface="Calibri" panose="020F0502020204030204" pitchFamily="34" charset="0"/>
                <a:cs typeface="Times New Roman" panose="02020603050405020304" pitchFamily="18" charset="0"/>
              </a:rPr>
              <a:t>-codeina e i livelli di codeina-6-glucuronide erano di 361 </a:t>
            </a:r>
            <a:r>
              <a:rPr lang="it-IT" sz="2400" dirty="0" err="1">
                <a:latin typeface="Comic Sans MS" panose="030F0702030302020204" pitchFamily="66" charset="0"/>
                <a:ea typeface="Calibri" panose="020F0502020204030204" pitchFamily="34" charset="0"/>
                <a:cs typeface="Times New Roman" panose="02020603050405020304" pitchFamily="18" charset="0"/>
              </a:rPr>
              <a:t>mcg</a:t>
            </a:r>
            <a:r>
              <a:rPr lang="it-IT" sz="2400" dirty="0">
                <a:latin typeface="Comic Sans MS" panose="030F0702030302020204" pitchFamily="66" charset="0"/>
                <a:ea typeface="Calibri" panose="020F0502020204030204" pitchFamily="34" charset="0"/>
                <a:cs typeface="Times New Roman" panose="02020603050405020304" pitchFamily="18" charset="0"/>
              </a:rPr>
              <a:t>/L (</a:t>
            </a:r>
            <a:r>
              <a:rPr lang="it-IT" sz="2400" dirty="0" err="1">
                <a:latin typeface="Comic Sans MS" panose="030F0702030302020204" pitchFamily="66" charset="0"/>
                <a:ea typeface="Calibri" panose="020F0502020204030204" pitchFamily="34" charset="0"/>
                <a:cs typeface="Times New Roman" panose="02020603050405020304" pitchFamily="18" charset="0"/>
              </a:rPr>
              <a:t>range</a:t>
            </a:r>
            <a:r>
              <a:rPr lang="it-IT" sz="2400" dirty="0">
                <a:latin typeface="Comic Sans MS" panose="030F0702030302020204" pitchFamily="66" charset="0"/>
                <a:ea typeface="Calibri" panose="020F0502020204030204" pitchFamily="34" charset="0"/>
                <a:cs typeface="Times New Roman" panose="02020603050405020304" pitchFamily="18" charset="0"/>
              </a:rPr>
              <a:t> aspettato 700-1670 </a:t>
            </a:r>
            <a:r>
              <a:rPr lang="it-IT" sz="2400" dirty="0" err="1">
                <a:latin typeface="Comic Sans MS" panose="030F0702030302020204" pitchFamily="66" charset="0"/>
                <a:ea typeface="Calibri" panose="020F0502020204030204" pitchFamily="34" charset="0"/>
                <a:cs typeface="Times New Roman" panose="02020603050405020304" pitchFamily="18" charset="0"/>
              </a:rPr>
              <a:t>mcg</a:t>
            </a:r>
            <a:r>
              <a:rPr lang="it-IT" sz="2400" dirty="0">
                <a:latin typeface="Comic Sans MS" panose="030F0702030302020204" pitchFamily="66" charset="0"/>
                <a:ea typeface="Calibri" panose="020F0502020204030204" pitchFamily="34" charset="0"/>
                <a:cs typeface="Times New Roman" panose="02020603050405020304" pitchFamily="18" charset="0"/>
              </a:rPr>
              <a:t>/L).</a:t>
            </a:r>
          </a:p>
          <a:p>
            <a:r>
              <a:rPr lang="it-IT" sz="2400" dirty="0">
                <a:latin typeface="Comic Sans MS" panose="030F0702030302020204" pitchFamily="66" charset="0"/>
                <a:ea typeface="Calibri" panose="020F0502020204030204" pitchFamily="34" charset="0"/>
                <a:cs typeface="Times New Roman" panose="02020603050405020304" pitchFamily="18" charset="0"/>
              </a:rPr>
              <a:t>Oltre che dal particolare genotipo del paziente lo </a:t>
            </a:r>
            <a:r>
              <a:rPr lang="it-IT" sz="2400" dirty="0" err="1">
                <a:latin typeface="Comic Sans MS" panose="030F0702030302020204" pitchFamily="66" charset="0"/>
                <a:ea typeface="Calibri" panose="020F0502020204030204" pitchFamily="34" charset="0"/>
                <a:cs typeface="Times New Roman" panose="02020603050405020304" pitchFamily="18" charset="0"/>
              </a:rPr>
              <a:t>shift</a:t>
            </a:r>
            <a:r>
              <a:rPr lang="it-IT" sz="2400" dirty="0">
                <a:latin typeface="Comic Sans MS" panose="030F0702030302020204" pitchFamily="66" charset="0"/>
                <a:ea typeface="Calibri" panose="020F0502020204030204" pitchFamily="34" charset="0"/>
                <a:cs typeface="Times New Roman" panose="02020603050405020304" pitchFamily="18" charset="0"/>
              </a:rPr>
              <a:t> del metabolismo della codeina dalla via del CYP3A4 a quella del CYP2D6 fu determinato anche dalla contemporanea somministrazione del macrolide </a:t>
            </a:r>
            <a:r>
              <a:rPr lang="it-IT" sz="2400" dirty="0" err="1">
                <a:latin typeface="Comic Sans MS" panose="030F0702030302020204" pitchFamily="66" charset="0"/>
                <a:ea typeface="Calibri" panose="020F0502020204030204" pitchFamily="34" charset="0"/>
                <a:cs typeface="Times New Roman" panose="02020603050405020304" pitchFamily="18" charset="0"/>
              </a:rPr>
              <a:t>claritromicina</a:t>
            </a:r>
            <a:r>
              <a:rPr lang="it-IT" sz="2400" dirty="0">
                <a:latin typeface="Comic Sans MS" panose="030F0702030302020204" pitchFamily="66" charset="0"/>
                <a:ea typeface="Calibri" panose="020F0502020204030204" pitchFamily="34" charset="0"/>
                <a:cs typeface="Times New Roman" panose="02020603050405020304" pitchFamily="18" charset="0"/>
              </a:rPr>
              <a:t>, farmaco noto per essere un inibitore del CYP3A4. La situazione, inoltre, venne aggravata dalla contemporanea riduzione della funzionalità renale.</a:t>
            </a:r>
          </a:p>
        </p:txBody>
      </p:sp>
    </p:spTree>
    <p:extLst>
      <p:ext uri="{BB962C8B-B14F-4D97-AF65-F5344CB8AC3E}">
        <p14:creationId xmlns:p14="http://schemas.microsoft.com/office/powerpoint/2010/main" val="37277300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6496</TotalTime>
  <Words>2118</Words>
  <Application>Microsoft Office PowerPoint</Application>
  <PresentationFormat>Presentazione su schermo (4:3)</PresentationFormat>
  <Paragraphs>220</Paragraphs>
  <Slides>31</Slides>
  <Notes>12</Notes>
  <HiddenSlides>0</HiddenSlides>
  <MMClips>0</MMClips>
  <ScaleCrop>false</ScaleCrop>
  <HeadingPairs>
    <vt:vector size="8" baseType="variant">
      <vt:variant>
        <vt:lpstr>Caratteri utilizzati</vt:lpstr>
      </vt:variant>
      <vt:variant>
        <vt:i4>11</vt:i4>
      </vt:variant>
      <vt:variant>
        <vt:lpstr>Tema</vt:lpstr>
      </vt:variant>
      <vt:variant>
        <vt:i4>2</vt:i4>
      </vt:variant>
      <vt:variant>
        <vt:lpstr>Server OLE incorporati</vt:lpstr>
      </vt:variant>
      <vt:variant>
        <vt:i4>2</vt:i4>
      </vt:variant>
      <vt:variant>
        <vt:lpstr>Titoli diapositive</vt:lpstr>
      </vt:variant>
      <vt:variant>
        <vt:i4>31</vt:i4>
      </vt:variant>
    </vt:vector>
  </HeadingPairs>
  <TitlesOfParts>
    <vt:vector size="46" baseType="lpstr">
      <vt:lpstr>MS PGothic</vt:lpstr>
      <vt:lpstr>MS PGothic</vt:lpstr>
      <vt:lpstr>Arial</vt:lpstr>
      <vt:lpstr>Arial Narrow</vt:lpstr>
      <vt:lpstr>Calibri</vt:lpstr>
      <vt:lpstr>Calibri Light</vt:lpstr>
      <vt:lpstr>Comic Sans MS</vt:lpstr>
      <vt:lpstr>Garamond</vt:lpstr>
      <vt:lpstr>Times New Roman</vt:lpstr>
      <vt:lpstr>Trebuchet MS</vt:lpstr>
      <vt:lpstr>Wingdings</vt:lpstr>
      <vt:lpstr>Default Design</vt:lpstr>
      <vt:lpstr>Tema di Office</vt:lpstr>
      <vt:lpstr>Grafico</vt:lpstr>
      <vt:lpstr>CorelDRAW</vt:lpstr>
      <vt:lpstr>Caso Farmacologico 5 “CHE FATICA RESPIRARE E CALCIARE! ”</vt:lpstr>
      <vt:lpstr>Presentazione standard di PowerPoint</vt:lpstr>
      <vt:lpstr>Presentazione standard di PowerPoint</vt:lpstr>
      <vt:lpstr>Presentazione standard di PowerPoint</vt:lpstr>
      <vt:lpstr>Presentazione standard di PowerPoint</vt:lpstr>
      <vt:lpstr>Interpretazione epicritica -1-</vt:lpstr>
      <vt:lpstr>Interpretazione epicritica -2-</vt:lpstr>
      <vt:lpstr>Interpretazione epicritica -3-</vt:lpstr>
      <vt:lpstr>Interpretazione epicritica -4-</vt:lpstr>
      <vt:lpstr>Commento caso clinico n. 5</vt:lpstr>
      <vt:lpstr>Presentazione standard di PowerPoint</vt:lpstr>
      <vt:lpstr>FARMACI E SPORT</vt:lpstr>
      <vt:lpstr>Presentazione standard di PowerPoint</vt:lpstr>
      <vt:lpstr>EFFETTO DI UNA INTERAZIONE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Dr C Chiamulera</dc:creator>
  <cp:lastModifiedBy>Roberto Leone</cp:lastModifiedBy>
  <cp:revision>571</cp:revision>
  <dcterms:created xsi:type="dcterms:W3CDTF">2011-05-02T19:04:40Z</dcterms:created>
  <dcterms:modified xsi:type="dcterms:W3CDTF">2020-04-24T14:22:21Z</dcterms:modified>
</cp:coreProperties>
</file>